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5.xml" ContentType="application/vnd.openxmlformats-officedocument.presentationml.notesSlide+xml"/>
  <Override PartName="/ppt/tags/tag25.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52.xml" ContentType="application/vnd.openxmlformats-officedocument.presentationml.tags+xml"/>
  <Override PartName="/ppt/notesSlides/notesSlide86.xml" ContentType="application/vnd.openxmlformats-officedocument.presentationml.notesSlide+xml"/>
  <Override PartName="/ppt/tags/tag53.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89.xml" ContentType="application/vnd.openxmlformats-officedocument.presentationml.notesSlide+xml"/>
  <Override PartName="/ppt/tags/tag57.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7" r:id="rId1"/>
  </p:sldMasterIdLst>
  <p:notesMasterIdLst>
    <p:notesMasterId r:id="rId105"/>
  </p:notesMasterIdLst>
  <p:handoutMasterIdLst>
    <p:handoutMasterId r:id="rId106"/>
  </p:handoutMasterIdLst>
  <p:sldIdLst>
    <p:sldId id="11657" r:id="rId2"/>
    <p:sldId id="482" r:id="rId3"/>
    <p:sldId id="257" r:id="rId4"/>
    <p:sldId id="366" r:id="rId5"/>
    <p:sldId id="262" r:id="rId6"/>
    <p:sldId id="263" r:id="rId7"/>
    <p:sldId id="367" r:id="rId8"/>
    <p:sldId id="370" r:id="rId9"/>
    <p:sldId id="368" r:id="rId10"/>
    <p:sldId id="369" r:id="rId11"/>
    <p:sldId id="279" r:id="rId12"/>
    <p:sldId id="441" r:id="rId13"/>
    <p:sldId id="371" r:id="rId14"/>
    <p:sldId id="11660" r:id="rId15"/>
    <p:sldId id="283" r:id="rId16"/>
    <p:sldId id="444" r:id="rId17"/>
    <p:sldId id="457" r:id="rId18"/>
    <p:sldId id="991" r:id="rId19"/>
    <p:sldId id="1947" r:id="rId20"/>
    <p:sldId id="1031" r:id="rId21"/>
    <p:sldId id="292" r:id="rId22"/>
    <p:sldId id="8635" r:id="rId23"/>
    <p:sldId id="8634" r:id="rId24"/>
    <p:sldId id="2081" r:id="rId25"/>
    <p:sldId id="442" r:id="rId26"/>
    <p:sldId id="394" r:id="rId27"/>
    <p:sldId id="440" r:id="rId28"/>
    <p:sldId id="284" r:id="rId29"/>
    <p:sldId id="470" r:id="rId30"/>
    <p:sldId id="299" r:id="rId31"/>
    <p:sldId id="300" r:id="rId32"/>
    <p:sldId id="327" r:id="rId33"/>
    <p:sldId id="332" r:id="rId34"/>
    <p:sldId id="458" r:id="rId35"/>
    <p:sldId id="415" r:id="rId36"/>
    <p:sldId id="416" r:id="rId37"/>
    <p:sldId id="417" r:id="rId38"/>
    <p:sldId id="420" r:id="rId39"/>
    <p:sldId id="426" r:id="rId40"/>
    <p:sldId id="425" r:id="rId41"/>
    <p:sldId id="427" r:id="rId42"/>
    <p:sldId id="429" r:id="rId43"/>
    <p:sldId id="430" r:id="rId44"/>
    <p:sldId id="431" r:id="rId45"/>
    <p:sldId id="432" r:id="rId46"/>
    <p:sldId id="433" r:id="rId47"/>
    <p:sldId id="434" r:id="rId48"/>
    <p:sldId id="435" r:id="rId49"/>
    <p:sldId id="436" r:id="rId50"/>
    <p:sldId id="437" r:id="rId51"/>
    <p:sldId id="438" r:id="rId52"/>
    <p:sldId id="468" r:id="rId53"/>
    <p:sldId id="388" r:id="rId54"/>
    <p:sldId id="380" r:id="rId55"/>
    <p:sldId id="384" r:id="rId56"/>
    <p:sldId id="383" r:id="rId57"/>
    <p:sldId id="256" r:id="rId58"/>
    <p:sldId id="443" r:id="rId59"/>
    <p:sldId id="363" r:id="rId60"/>
    <p:sldId id="389" r:id="rId61"/>
    <p:sldId id="402" r:id="rId62"/>
    <p:sldId id="392" r:id="rId63"/>
    <p:sldId id="399" r:id="rId64"/>
    <p:sldId id="414" r:id="rId65"/>
    <p:sldId id="471" r:id="rId66"/>
    <p:sldId id="393" r:id="rId67"/>
    <p:sldId id="391" r:id="rId68"/>
    <p:sldId id="261" r:id="rId69"/>
    <p:sldId id="472" r:id="rId70"/>
    <p:sldId id="395" r:id="rId71"/>
    <p:sldId id="390" r:id="rId72"/>
    <p:sldId id="400" r:id="rId73"/>
    <p:sldId id="396" r:id="rId74"/>
    <p:sldId id="398" r:id="rId75"/>
    <p:sldId id="453" r:id="rId76"/>
    <p:sldId id="446" r:id="rId77"/>
    <p:sldId id="447" r:id="rId78"/>
    <p:sldId id="448" r:id="rId79"/>
    <p:sldId id="449" r:id="rId80"/>
    <p:sldId id="450" r:id="rId81"/>
    <p:sldId id="451" r:id="rId82"/>
    <p:sldId id="452" r:id="rId83"/>
    <p:sldId id="403" r:id="rId84"/>
    <p:sldId id="469" r:id="rId85"/>
    <p:sldId id="462" r:id="rId86"/>
    <p:sldId id="460" r:id="rId87"/>
    <p:sldId id="407" r:id="rId88"/>
    <p:sldId id="11659" r:id="rId89"/>
    <p:sldId id="397" r:id="rId90"/>
    <p:sldId id="309" r:id="rId91"/>
    <p:sldId id="445" r:id="rId92"/>
    <p:sldId id="439" r:id="rId93"/>
    <p:sldId id="1056" r:id="rId94"/>
    <p:sldId id="963" r:id="rId95"/>
    <p:sldId id="1478" r:id="rId96"/>
    <p:sldId id="1466" r:id="rId97"/>
    <p:sldId id="2026" r:id="rId98"/>
    <p:sldId id="520" r:id="rId99"/>
    <p:sldId id="11661" r:id="rId100"/>
    <p:sldId id="11662" r:id="rId101"/>
    <p:sldId id="533" r:id="rId102"/>
    <p:sldId id="401" r:id="rId103"/>
    <p:sldId id="454" r:id="rId104"/>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1E8345E-0902-4C50-A42A-032F2BBD9A19}">
          <p14:sldIdLst>
            <p14:sldId id="11657"/>
            <p14:sldId id="482"/>
            <p14:sldId id="257"/>
          </p14:sldIdLst>
        </p14:section>
        <p14:section name="History" id="{29CA14AD-CC78-46A7-AC36-832FC91C7E9A}">
          <p14:sldIdLst>
            <p14:sldId id="366"/>
            <p14:sldId id="262"/>
            <p14:sldId id="263"/>
            <p14:sldId id="367"/>
            <p14:sldId id="370"/>
            <p14:sldId id="368"/>
            <p14:sldId id="369"/>
            <p14:sldId id="279"/>
            <p14:sldId id="441"/>
            <p14:sldId id="371"/>
            <p14:sldId id="11660"/>
            <p14:sldId id="283"/>
            <p14:sldId id="444"/>
            <p14:sldId id="457"/>
            <p14:sldId id="991"/>
            <p14:sldId id="1947"/>
            <p14:sldId id="1031"/>
            <p14:sldId id="292"/>
            <p14:sldId id="8635"/>
            <p14:sldId id="8634"/>
            <p14:sldId id="2081"/>
          </p14:sldIdLst>
        </p14:section>
        <p14:section name="Hardware" id="{4E97016C-EBEE-42ED-AD76-9B0E61BEC2ED}">
          <p14:sldIdLst>
            <p14:sldId id="442"/>
            <p14:sldId id="394"/>
            <p14:sldId id="440"/>
            <p14:sldId id="284"/>
            <p14:sldId id="470"/>
            <p14:sldId id="299"/>
            <p14:sldId id="300"/>
            <p14:sldId id="327"/>
            <p14:sldId id="332"/>
            <p14:sldId id="458"/>
            <p14:sldId id="415"/>
            <p14:sldId id="416"/>
            <p14:sldId id="417"/>
            <p14:sldId id="420"/>
            <p14:sldId id="426"/>
            <p14:sldId id="425"/>
            <p14:sldId id="427"/>
            <p14:sldId id="429"/>
            <p14:sldId id="430"/>
            <p14:sldId id="431"/>
            <p14:sldId id="432"/>
            <p14:sldId id="433"/>
            <p14:sldId id="434"/>
            <p14:sldId id="435"/>
            <p14:sldId id="436"/>
            <p14:sldId id="437"/>
            <p14:sldId id="438"/>
            <p14:sldId id="468"/>
          </p14:sldIdLst>
        </p14:section>
        <p14:section name="Windows" id="{0B92713A-079E-43CD-BB53-FD00FD920810}">
          <p14:sldIdLst>
            <p14:sldId id="388"/>
            <p14:sldId id="380"/>
            <p14:sldId id="384"/>
            <p14:sldId id="383"/>
            <p14:sldId id="256"/>
            <p14:sldId id="443"/>
            <p14:sldId id="363"/>
            <p14:sldId id="389"/>
            <p14:sldId id="402"/>
            <p14:sldId id="392"/>
            <p14:sldId id="399"/>
            <p14:sldId id="414"/>
            <p14:sldId id="471"/>
            <p14:sldId id="393"/>
            <p14:sldId id="391"/>
            <p14:sldId id="261"/>
            <p14:sldId id="472"/>
            <p14:sldId id="395"/>
            <p14:sldId id="390"/>
            <p14:sldId id="400"/>
            <p14:sldId id="396"/>
            <p14:sldId id="398"/>
            <p14:sldId id="453"/>
            <p14:sldId id="446"/>
            <p14:sldId id="447"/>
            <p14:sldId id="448"/>
            <p14:sldId id="449"/>
            <p14:sldId id="450"/>
            <p14:sldId id="451"/>
            <p14:sldId id="452"/>
          </p14:sldIdLst>
        </p14:section>
        <p14:section name="Network" id="{B67A42BA-2A08-46C1-8515-800F2A189EE0}">
          <p14:sldIdLst>
            <p14:sldId id="403"/>
            <p14:sldId id="469"/>
            <p14:sldId id="462"/>
            <p14:sldId id="460"/>
            <p14:sldId id="407"/>
            <p14:sldId id="11659"/>
            <p14:sldId id="397"/>
            <p14:sldId id="309"/>
            <p14:sldId id="445"/>
          </p14:sldIdLst>
        </p14:section>
        <p14:section name="Cloud" id="{B2769967-93B7-4842-B360-4A3189688C37}">
          <p14:sldIdLst>
            <p14:sldId id="439"/>
            <p14:sldId id="1056"/>
            <p14:sldId id="963"/>
            <p14:sldId id="1478"/>
            <p14:sldId id="1466"/>
            <p14:sldId id="2026"/>
            <p14:sldId id="520"/>
          </p14:sldIdLst>
        </p14:section>
        <p14:section name="量子コンピュータ" id="{8A4F5C9B-1BEB-4F91-997A-89A31FA366D7}">
          <p14:sldIdLst>
            <p14:sldId id="11661"/>
            <p14:sldId id="11662"/>
          </p14:sldIdLst>
        </p14:section>
        <p14:section name="まとめ" id="{0FA774E0-30FE-4CC4-8093-D42EA5793ED8}">
          <p14:sldIdLst>
            <p14:sldId id="533"/>
            <p14:sldId id="401"/>
            <p14:sldId id="454"/>
          </p14:sldIdLst>
        </p14:section>
      </p14:sectionLst>
    </p:ext>
    <p:ext uri="{EFAFB233-063F-42B5-8137-9DF3F51BA10A}">
      <p15:sldGuideLst xmlns:p15="http://schemas.microsoft.com/office/powerpoint/2012/main">
        <p15:guide id="1" orient="horz" pos="2160" userDrawn="1">
          <p15:clr>
            <a:srgbClr val="A4A3A4"/>
          </p15:clr>
        </p15:guide>
        <p15:guide id="2" pos="32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398AC-23A5-4698-96DA-2FFBE47D6603}" v="1" dt="2019-08-06T09:23:5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7" autoAdjust="0"/>
    <p:restoredTop sz="78305" autoAdjust="0"/>
  </p:normalViewPr>
  <p:slideViewPr>
    <p:cSldViewPr showGuides="1">
      <p:cViewPr varScale="1">
        <p:scale>
          <a:sx n="93" d="100"/>
          <a:sy n="93" d="100"/>
        </p:scale>
        <p:origin x="96" y="-128"/>
      </p:cViewPr>
      <p:guideLst>
        <p:guide orient="horz" pos="2160"/>
        <p:guide pos="3235"/>
      </p:guideLst>
    </p:cSldViewPr>
  </p:slideViewPr>
  <p:outlineViewPr>
    <p:cViewPr>
      <p:scale>
        <a:sx n="33" d="100"/>
        <a:sy n="33" d="100"/>
      </p:scale>
      <p:origin x="0" y="330"/>
    </p:cViewPr>
  </p:outlineViewPr>
  <p:notesTextViewPr>
    <p:cViewPr>
      <p:scale>
        <a:sx n="100" d="100"/>
        <a:sy n="100" d="100"/>
      </p:scale>
      <p:origin x="0" y="0"/>
    </p:cViewPr>
  </p:notesTextViewPr>
  <p:sorterViewPr>
    <p:cViewPr varScale="1">
      <p:scale>
        <a:sx n="100" d="100"/>
        <a:sy n="100" d="100"/>
      </p:scale>
      <p:origin x="0" y="-6940"/>
    </p:cViewPr>
  </p:sorterViewPr>
  <p:notesViewPr>
    <p:cSldViewPr showGuides="1">
      <p:cViewPr varScale="1">
        <p:scale>
          <a:sx n="90" d="100"/>
          <a:sy n="90" d="100"/>
        </p:scale>
        <p:origin x="-3756" y="-10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55E70-52F0-40DB-B77C-66ECD3E1484F}"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kumimoji="1" lang="ja-JP" altLang="en-US"/>
        </a:p>
      </dgm:t>
    </dgm:pt>
    <dgm:pt modelId="{3E194531-48F8-4637-BF70-66E3CF68350F}">
      <dgm:prSet/>
      <dgm:spPr/>
      <dgm:t>
        <a:bodyPr/>
        <a:lstStyle/>
        <a:p>
          <a:pPr rtl="0"/>
          <a:r>
            <a:rPr kumimoji="1" lang="en-US" dirty="0"/>
            <a:t>Trade Off</a:t>
          </a:r>
          <a:endParaRPr lang="ja-JP" dirty="0"/>
        </a:p>
      </dgm:t>
    </dgm:pt>
    <dgm:pt modelId="{65511EB0-71F4-4922-AAF2-F48E9E1F01E6}" type="parTrans" cxnId="{194DA8C7-25CA-4DD0-B443-2BFCFBC6B6D8}">
      <dgm:prSet/>
      <dgm:spPr/>
      <dgm:t>
        <a:bodyPr/>
        <a:lstStyle/>
        <a:p>
          <a:endParaRPr kumimoji="1" lang="ja-JP" altLang="en-US"/>
        </a:p>
      </dgm:t>
    </dgm:pt>
    <dgm:pt modelId="{0945F3EC-A6CD-4156-A120-001CE8D02528}" type="sibTrans" cxnId="{194DA8C7-25CA-4DD0-B443-2BFCFBC6B6D8}">
      <dgm:prSet/>
      <dgm:spPr/>
      <dgm:t>
        <a:bodyPr/>
        <a:lstStyle/>
        <a:p>
          <a:endParaRPr kumimoji="1" lang="ja-JP" altLang="en-US"/>
        </a:p>
      </dgm:t>
    </dgm:pt>
    <dgm:pt modelId="{FA05B4D8-8FD8-4C6B-98CA-B2EDD2111014}">
      <dgm:prSet/>
      <dgm:spPr/>
      <dgm:t>
        <a:bodyPr/>
        <a:lstStyle/>
        <a:p>
          <a:pPr rtl="0"/>
          <a:r>
            <a:rPr kumimoji="1" lang="en-US" dirty="0"/>
            <a:t>“No Silver Bullet” </a:t>
          </a:r>
          <a:r>
            <a:rPr kumimoji="1" lang="ja-JP" dirty="0"/>
            <a:t>銀の弾丸など無い</a:t>
          </a:r>
          <a:endParaRPr lang="ja-JP" dirty="0"/>
        </a:p>
      </dgm:t>
    </dgm:pt>
    <dgm:pt modelId="{41037537-D6D0-4CF3-B9A1-460E9B404717}" type="parTrans" cxnId="{A93A6C7F-79CD-4AF9-8CCC-C66C1834ADC3}">
      <dgm:prSet/>
      <dgm:spPr/>
      <dgm:t>
        <a:bodyPr/>
        <a:lstStyle/>
        <a:p>
          <a:endParaRPr kumimoji="1" lang="ja-JP" altLang="en-US"/>
        </a:p>
      </dgm:t>
    </dgm:pt>
    <dgm:pt modelId="{7804F508-2E45-4415-8DAC-D88B9CE3131C}" type="sibTrans" cxnId="{A93A6C7F-79CD-4AF9-8CCC-C66C1834ADC3}">
      <dgm:prSet/>
      <dgm:spPr/>
      <dgm:t>
        <a:bodyPr/>
        <a:lstStyle/>
        <a:p>
          <a:endParaRPr kumimoji="1" lang="ja-JP" altLang="en-US"/>
        </a:p>
      </dgm:t>
    </dgm:pt>
    <dgm:pt modelId="{A2207EFC-8D5F-4F6F-8A9B-ADDAAB5D285B}" type="pres">
      <dgm:prSet presAssocID="{39355E70-52F0-40DB-B77C-66ECD3E1484F}" presName="diagram" presStyleCnt="0">
        <dgm:presLayoutVars>
          <dgm:dir/>
          <dgm:resizeHandles val="exact"/>
        </dgm:presLayoutVars>
      </dgm:prSet>
      <dgm:spPr/>
    </dgm:pt>
    <dgm:pt modelId="{801A3536-6210-49B9-A126-D73BF499EB6B}" type="pres">
      <dgm:prSet presAssocID="{3E194531-48F8-4637-BF70-66E3CF68350F}" presName="node" presStyleLbl="node1" presStyleIdx="0" presStyleCnt="2">
        <dgm:presLayoutVars>
          <dgm:bulletEnabled val="1"/>
        </dgm:presLayoutVars>
      </dgm:prSet>
      <dgm:spPr/>
    </dgm:pt>
    <dgm:pt modelId="{78FD6693-E320-4C4E-92F7-F6FEE7BBD08F}" type="pres">
      <dgm:prSet presAssocID="{0945F3EC-A6CD-4156-A120-001CE8D02528}" presName="sibTrans" presStyleCnt="0"/>
      <dgm:spPr/>
    </dgm:pt>
    <dgm:pt modelId="{649FA08C-D387-4E46-9DA3-A550B32CC77F}" type="pres">
      <dgm:prSet presAssocID="{FA05B4D8-8FD8-4C6B-98CA-B2EDD2111014}" presName="node" presStyleLbl="node1" presStyleIdx="1" presStyleCnt="2">
        <dgm:presLayoutVars>
          <dgm:bulletEnabled val="1"/>
        </dgm:presLayoutVars>
      </dgm:prSet>
      <dgm:spPr/>
    </dgm:pt>
  </dgm:ptLst>
  <dgm:cxnLst>
    <dgm:cxn modelId="{36AF7C1F-9661-4D6A-AC11-A2730F4D4179}" type="presOf" srcId="{FA05B4D8-8FD8-4C6B-98CA-B2EDD2111014}" destId="{649FA08C-D387-4E46-9DA3-A550B32CC77F}" srcOrd="0" destOrd="0" presId="urn:microsoft.com/office/officeart/2005/8/layout/default"/>
    <dgm:cxn modelId="{9680B352-C70E-4CC2-90A3-7CF433E5B34F}" type="presOf" srcId="{39355E70-52F0-40DB-B77C-66ECD3E1484F}" destId="{A2207EFC-8D5F-4F6F-8A9B-ADDAAB5D285B}" srcOrd="0" destOrd="0" presId="urn:microsoft.com/office/officeart/2005/8/layout/default"/>
    <dgm:cxn modelId="{7493DB59-7180-43B3-86E0-0FB50AD3E20C}" type="presOf" srcId="{3E194531-48F8-4637-BF70-66E3CF68350F}" destId="{801A3536-6210-49B9-A126-D73BF499EB6B}" srcOrd="0" destOrd="0" presId="urn:microsoft.com/office/officeart/2005/8/layout/default"/>
    <dgm:cxn modelId="{A93A6C7F-79CD-4AF9-8CCC-C66C1834ADC3}" srcId="{39355E70-52F0-40DB-B77C-66ECD3E1484F}" destId="{FA05B4D8-8FD8-4C6B-98CA-B2EDD2111014}" srcOrd="1" destOrd="0" parTransId="{41037537-D6D0-4CF3-B9A1-460E9B404717}" sibTransId="{7804F508-2E45-4415-8DAC-D88B9CE3131C}"/>
    <dgm:cxn modelId="{194DA8C7-25CA-4DD0-B443-2BFCFBC6B6D8}" srcId="{39355E70-52F0-40DB-B77C-66ECD3E1484F}" destId="{3E194531-48F8-4637-BF70-66E3CF68350F}" srcOrd="0" destOrd="0" parTransId="{65511EB0-71F4-4922-AAF2-F48E9E1F01E6}" sibTransId="{0945F3EC-A6CD-4156-A120-001CE8D02528}"/>
    <dgm:cxn modelId="{03D531BF-DC08-4A83-842A-3FB9ABDA1AB0}" type="presParOf" srcId="{A2207EFC-8D5F-4F6F-8A9B-ADDAAB5D285B}" destId="{801A3536-6210-49B9-A126-D73BF499EB6B}" srcOrd="0" destOrd="0" presId="urn:microsoft.com/office/officeart/2005/8/layout/default"/>
    <dgm:cxn modelId="{8A16BFB0-BDC0-4172-AC0B-F820876F9673}" type="presParOf" srcId="{A2207EFC-8D5F-4F6F-8A9B-ADDAAB5D285B}" destId="{78FD6693-E320-4C4E-92F7-F6FEE7BBD08F}" srcOrd="1" destOrd="0" presId="urn:microsoft.com/office/officeart/2005/8/layout/default"/>
    <dgm:cxn modelId="{ED21321C-23A2-4B46-A1C4-1E62EC8BEA05}" type="presParOf" srcId="{A2207EFC-8D5F-4F6F-8A9B-ADDAAB5D285B}" destId="{649FA08C-D387-4E46-9DA3-A550B32CC77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7C777-6B1E-475B-82D9-F9448B19B7F0}" type="doc">
      <dgm:prSet loTypeId="urn:microsoft.com/office/officeart/2005/8/layout/cycle7" loCatId="cycle" qsTypeId="urn:microsoft.com/office/officeart/2005/8/quickstyle/3d1" qsCatId="3D" csTypeId="urn:microsoft.com/office/officeart/2005/8/colors/colorful2" csCatId="colorful" phldr="1"/>
      <dgm:spPr/>
      <dgm:t>
        <a:bodyPr/>
        <a:lstStyle/>
        <a:p>
          <a:endParaRPr kumimoji="1" lang="ja-JP" altLang="en-US"/>
        </a:p>
      </dgm:t>
    </dgm:pt>
    <dgm:pt modelId="{72CC4068-EF79-43A8-AE81-6F35C5D9AA99}">
      <dgm:prSet phldrT="[テキスト]"/>
      <dgm:spPr/>
      <dgm:t>
        <a:bodyPr/>
        <a:lstStyle/>
        <a:p>
          <a:r>
            <a:rPr kumimoji="1" lang="ja-JP" altLang="en-US" dirty="0"/>
            <a:t>停止中</a:t>
          </a:r>
        </a:p>
      </dgm:t>
    </dgm:pt>
    <dgm:pt modelId="{A9B7916E-6D36-4BD6-968E-4BB60E123FD0}" type="parTrans" cxnId="{8EE9E310-7328-4EFB-8FA2-4943C5560E60}">
      <dgm:prSet/>
      <dgm:spPr/>
      <dgm:t>
        <a:bodyPr/>
        <a:lstStyle/>
        <a:p>
          <a:endParaRPr kumimoji="1" lang="ja-JP" altLang="en-US"/>
        </a:p>
      </dgm:t>
    </dgm:pt>
    <dgm:pt modelId="{B2D05423-A280-4ADB-9173-7E26F774E619}" type="sibTrans" cxnId="{8EE9E310-7328-4EFB-8FA2-4943C5560E60}">
      <dgm:prSet/>
      <dgm:spPr/>
      <dgm:t>
        <a:bodyPr/>
        <a:lstStyle/>
        <a:p>
          <a:endParaRPr kumimoji="1" lang="ja-JP" altLang="en-US"/>
        </a:p>
      </dgm:t>
    </dgm:pt>
    <dgm:pt modelId="{B9A8B5B0-6F1D-4CF0-BAA4-19DF46805DF5}">
      <dgm:prSet phldrT="[テキスト]"/>
      <dgm:spPr/>
      <dgm:t>
        <a:bodyPr/>
        <a:lstStyle/>
        <a:p>
          <a:r>
            <a:rPr kumimoji="1" lang="ja-JP" altLang="en-US" dirty="0"/>
            <a:t>実行中</a:t>
          </a:r>
        </a:p>
      </dgm:t>
    </dgm:pt>
    <dgm:pt modelId="{2E3AAA18-A3B1-4F0B-A8A3-24287E54CD2B}" type="parTrans" cxnId="{96D1E17C-D7C0-463C-BF4D-68ABA726F93D}">
      <dgm:prSet/>
      <dgm:spPr/>
      <dgm:t>
        <a:bodyPr/>
        <a:lstStyle/>
        <a:p>
          <a:endParaRPr kumimoji="1" lang="ja-JP" altLang="en-US"/>
        </a:p>
      </dgm:t>
    </dgm:pt>
    <dgm:pt modelId="{D6E6243B-FF08-4016-9F03-715EB3375503}" type="sibTrans" cxnId="{96D1E17C-D7C0-463C-BF4D-68ABA726F93D}">
      <dgm:prSet/>
      <dgm:spPr/>
      <dgm:t>
        <a:bodyPr/>
        <a:lstStyle/>
        <a:p>
          <a:endParaRPr kumimoji="1" lang="ja-JP" altLang="en-US"/>
        </a:p>
      </dgm:t>
    </dgm:pt>
    <dgm:pt modelId="{5430D8A0-1FF2-4AAB-B8FF-7A0ABB177CB6}">
      <dgm:prSet phldrT="[テキスト]"/>
      <dgm:spPr/>
      <dgm:t>
        <a:bodyPr/>
        <a:lstStyle/>
        <a:p>
          <a:r>
            <a:rPr kumimoji="1" lang="ja-JP" altLang="en-US" dirty="0"/>
            <a:t>実行準備</a:t>
          </a:r>
        </a:p>
      </dgm:t>
    </dgm:pt>
    <dgm:pt modelId="{924816B7-A980-45C0-BB23-8BBBE00F8D2E}" type="parTrans" cxnId="{4587163A-85F3-406F-A87E-759232A3A136}">
      <dgm:prSet/>
      <dgm:spPr/>
      <dgm:t>
        <a:bodyPr/>
        <a:lstStyle/>
        <a:p>
          <a:endParaRPr kumimoji="1" lang="ja-JP" altLang="en-US"/>
        </a:p>
      </dgm:t>
    </dgm:pt>
    <dgm:pt modelId="{92F508BF-2911-4565-BAC1-E7D8B03797B6}" type="sibTrans" cxnId="{4587163A-85F3-406F-A87E-759232A3A136}">
      <dgm:prSet/>
      <dgm:spPr/>
      <dgm:t>
        <a:bodyPr/>
        <a:lstStyle/>
        <a:p>
          <a:endParaRPr kumimoji="1" lang="ja-JP" altLang="en-US"/>
        </a:p>
      </dgm:t>
    </dgm:pt>
    <dgm:pt modelId="{D6F77BFB-6154-4E06-AC5C-0E31CEC1BEC3}" type="pres">
      <dgm:prSet presAssocID="{BF27C777-6B1E-475B-82D9-F9448B19B7F0}" presName="Name0" presStyleCnt="0">
        <dgm:presLayoutVars>
          <dgm:dir/>
          <dgm:resizeHandles val="exact"/>
        </dgm:presLayoutVars>
      </dgm:prSet>
      <dgm:spPr/>
    </dgm:pt>
    <dgm:pt modelId="{1B94E9FC-F810-4BCB-9A90-E60D962C4065}" type="pres">
      <dgm:prSet presAssocID="{72CC4068-EF79-43A8-AE81-6F35C5D9AA99}" presName="node" presStyleLbl="node1" presStyleIdx="0" presStyleCnt="3">
        <dgm:presLayoutVars>
          <dgm:bulletEnabled val="1"/>
        </dgm:presLayoutVars>
      </dgm:prSet>
      <dgm:spPr/>
    </dgm:pt>
    <dgm:pt modelId="{80F4328F-813D-4711-955F-400AD180696E}" type="pres">
      <dgm:prSet presAssocID="{B2D05423-A280-4ADB-9173-7E26F774E619}" presName="sibTrans" presStyleLbl="sibTrans2D1" presStyleIdx="0" presStyleCnt="3"/>
      <dgm:spPr/>
    </dgm:pt>
    <dgm:pt modelId="{92CFFC31-1393-4429-A146-E0DCC46B8030}" type="pres">
      <dgm:prSet presAssocID="{B2D05423-A280-4ADB-9173-7E26F774E619}" presName="connectorText" presStyleLbl="sibTrans2D1" presStyleIdx="0" presStyleCnt="3"/>
      <dgm:spPr/>
    </dgm:pt>
    <dgm:pt modelId="{01C7C9ED-5243-4413-86F3-E6D12C7BE58F}" type="pres">
      <dgm:prSet presAssocID="{B9A8B5B0-6F1D-4CF0-BAA4-19DF46805DF5}" presName="node" presStyleLbl="node1" presStyleIdx="1" presStyleCnt="3">
        <dgm:presLayoutVars>
          <dgm:bulletEnabled val="1"/>
        </dgm:presLayoutVars>
      </dgm:prSet>
      <dgm:spPr/>
    </dgm:pt>
    <dgm:pt modelId="{FAC41BAD-7F02-4AA7-A0DB-A5D864BC2B7D}" type="pres">
      <dgm:prSet presAssocID="{D6E6243B-FF08-4016-9F03-715EB3375503}" presName="sibTrans" presStyleLbl="sibTrans2D1" presStyleIdx="1" presStyleCnt="3"/>
      <dgm:spPr/>
    </dgm:pt>
    <dgm:pt modelId="{F4651338-68DD-4C4E-8632-DB7C9400D439}" type="pres">
      <dgm:prSet presAssocID="{D6E6243B-FF08-4016-9F03-715EB3375503}" presName="connectorText" presStyleLbl="sibTrans2D1" presStyleIdx="1" presStyleCnt="3"/>
      <dgm:spPr/>
    </dgm:pt>
    <dgm:pt modelId="{D4BDA91A-0AA7-4452-A815-B70853C8E17B}" type="pres">
      <dgm:prSet presAssocID="{5430D8A0-1FF2-4AAB-B8FF-7A0ABB177CB6}" presName="node" presStyleLbl="node1" presStyleIdx="2" presStyleCnt="3">
        <dgm:presLayoutVars>
          <dgm:bulletEnabled val="1"/>
        </dgm:presLayoutVars>
      </dgm:prSet>
      <dgm:spPr/>
    </dgm:pt>
    <dgm:pt modelId="{1BAC8DFE-D83F-4822-8727-1B687B4786E1}" type="pres">
      <dgm:prSet presAssocID="{92F508BF-2911-4565-BAC1-E7D8B03797B6}" presName="sibTrans" presStyleLbl="sibTrans2D1" presStyleIdx="2" presStyleCnt="3"/>
      <dgm:spPr/>
    </dgm:pt>
    <dgm:pt modelId="{E3EFC951-E2C7-42E0-982C-A7C1F4C40545}" type="pres">
      <dgm:prSet presAssocID="{92F508BF-2911-4565-BAC1-E7D8B03797B6}" presName="connectorText" presStyleLbl="sibTrans2D1" presStyleIdx="2" presStyleCnt="3"/>
      <dgm:spPr/>
    </dgm:pt>
  </dgm:ptLst>
  <dgm:cxnLst>
    <dgm:cxn modelId="{0A2DE208-55BD-44E6-823C-3512CA3668B9}" type="presOf" srcId="{72CC4068-EF79-43A8-AE81-6F35C5D9AA99}" destId="{1B94E9FC-F810-4BCB-9A90-E60D962C4065}" srcOrd="0" destOrd="0" presId="urn:microsoft.com/office/officeart/2005/8/layout/cycle7"/>
    <dgm:cxn modelId="{8EE9E310-7328-4EFB-8FA2-4943C5560E60}" srcId="{BF27C777-6B1E-475B-82D9-F9448B19B7F0}" destId="{72CC4068-EF79-43A8-AE81-6F35C5D9AA99}" srcOrd="0" destOrd="0" parTransId="{A9B7916E-6D36-4BD6-968E-4BB60E123FD0}" sibTransId="{B2D05423-A280-4ADB-9173-7E26F774E619}"/>
    <dgm:cxn modelId="{4587163A-85F3-406F-A87E-759232A3A136}" srcId="{BF27C777-6B1E-475B-82D9-F9448B19B7F0}" destId="{5430D8A0-1FF2-4AAB-B8FF-7A0ABB177CB6}" srcOrd="2" destOrd="0" parTransId="{924816B7-A980-45C0-BB23-8BBBE00F8D2E}" sibTransId="{92F508BF-2911-4565-BAC1-E7D8B03797B6}"/>
    <dgm:cxn modelId="{867D035B-5FB8-4A74-9E8A-DD45D08D9DDA}" type="presOf" srcId="{92F508BF-2911-4565-BAC1-E7D8B03797B6}" destId="{1BAC8DFE-D83F-4822-8727-1B687B4786E1}" srcOrd="0" destOrd="0" presId="urn:microsoft.com/office/officeart/2005/8/layout/cycle7"/>
    <dgm:cxn modelId="{53740642-35BE-44BB-B0BA-F2313CC25941}" type="presOf" srcId="{B2D05423-A280-4ADB-9173-7E26F774E619}" destId="{80F4328F-813D-4711-955F-400AD180696E}" srcOrd="0" destOrd="0" presId="urn:microsoft.com/office/officeart/2005/8/layout/cycle7"/>
    <dgm:cxn modelId="{4D361372-9CD5-4E72-ACC6-11D5A8749041}" type="presOf" srcId="{D6E6243B-FF08-4016-9F03-715EB3375503}" destId="{F4651338-68DD-4C4E-8632-DB7C9400D439}" srcOrd="1" destOrd="0" presId="urn:microsoft.com/office/officeart/2005/8/layout/cycle7"/>
    <dgm:cxn modelId="{96D1E17C-D7C0-463C-BF4D-68ABA726F93D}" srcId="{BF27C777-6B1E-475B-82D9-F9448B19B7F0}" destId="{B9A8B5B0-6F1D-4CF0-BAA4-19DF46805DF5}" srcOrd="1" destOrd="0" parTransId="{2E3AAA18-A3B1-4F0B-A8A3-24287E54CD2B}" sibTransId="{D6E6243B-FF08-4016-9F03-715EB3375503}"/>
    <dgm:cxn modelId="{08727597-C424-4211-926B-B06FF216D644}" type="presOf" srcId="{B2D05423-A280-4ADB-9173-7E26F774E619}" destId="{92CFFC31-1393-4429-A146-E0DCC46B8030}" srcOrd="1" destOrd="0" presId="urn:microsoft.com/office/officeart/2005/8/layout/cycle7"/>
    <dgm:cxn modelId="{837524D1-0BED-4567-B805-7F7E88178628}" type="presOf" srcId="{5430D8A0-1FF2-4AAB-B8FF-7A0ABB177CB6}" destId="{D4BDA91A-0AA7-4452-A815-B70853C8E17B}" srcOrd="0" destOrd="0" presId="urn:microsoft.com/office/officeart/2005/8/layout/cycle7"/>
    <dgm:cxn modelId="{F97088D2-89B2-4971-9F46-85783134D0C8}" type="presOf" srcId="{D6E6243B-FF08-4016-9F03-715EB3375503}" destId="{FAC41BAD-7F02-4AA7-A0DB-A5D864BC2B7D}" srcOrd="0" destOrd="0" presId="urn:microsoft.com/office/officeart/2005/8/layout/cycle7"/>
    <dgm:cxn modelId="{1CB204D6-11C6-4A27-87DB-DBFF86D7A5DB}" type="presOf" srcId="{92F508BF-2911-4565-BAC1-E7D8B03797B6}" destId="{E3EFC951-E2C7-42E0-982C-A7C1F4C40545}" srcOrd="1" destOrd="0" presId="urn:microsoft.com/office/officeart/2005/8/layout/cycle7"/>
    <dgm:cxn modelId="{B7D03CF0-C97A-425A-979B-6733BB3E2E01}" type="presOf" srcId="{B9A8B5B0-6F1D-4CF0-BAA4-19DF46805DF5}" destId="{01C7C9ED-5243-4413-86F3-E6D12C7BE58F}" srcOrd="0" destOrd="0" presId="urn:microsoft.com/office/officeart/2005/8/layout/cycle7"/>
    <dgm:cxn modelId="{DD507AF3-4EF8-475B-8C9C-8E6FD59CF631}" type="presOf" srcId="{BF27C777-6B1E-475B-82D9-F9448B19B7F0}" destId="{D6F77BFB-6154-4E06-AC5C-0E31CEC1BEC3}" srcOrd="0" destOrd="0" presId="urn:microsoft.com/office/officeart/2005/8/layout/cycle7"/>
    <dgm:cxn modelId="{A6677AF9-73A2-4A16-B061-024A4375CB51}" type="presParOf" srcId="{D6F77BFB-6154-4E06-AC5C-0E31CEC1BEC3}" destId="{1B94E9FC-F810-4BCB-9A90-E60D962C4065}" srcOrd="0" destOrd="0" presId="urn:microsoft.com/office/officeart/2005/8/layout/cycle7"/>
    <dgm:cxn modelId="{45482C9A-06B3-4EBA-BEC5-B227C29B7458}" type="presParOf" srcId="{D6F77BFB-6154-4E06-AC5C-0E31CEC1BEC3}" destId="{80F4328F-813D-4711-955F-400AD180696E}" srcOrd="1" destOrd="0" presId="urn:microsoft.com/office/officeart/2005/8/layout/cycle7"/>
    <dgm:cxn modelId="{4D13D850-3CB3-42D8-9DAC-2A241A91ED2F}" type="presParOf" srcId="{80F4328F-813D-4711-955F-400AD180696E}" destId="{92CFFC31-1393-4429-A146-E0DCC46B8030}" srcOrd="0" destOrd="0" presId="urn:microsoft.com/office/officeart/2005/8/layout/cycle7"/>
    <dgm:cxn modelId="{40B573CA-B602-4B50-B46F-59973A0EB276}" type="presParOf" srcId="{D6F77BFB-6154-4E06-AC5C-0E31CEC1BEC3}" destId="{01C7C9ED-5243-4413-86F3-E6D12C7BE58F}" srcOrd="2" destOrd="0" presId="urn:microsoft.com/office/officeart/2005/8/layout/cycle7"/>
    <dgm:cxn modelId="{0079A11A-A1A7-4DED-8024-1232081D61BB}" type="presParOf" srcId="{D6F77BFB-6154-4E06-AC5C-0E31CEC1BEC3}" destId="{FAC41BAD-7F02-4AA7-A0DB-A5D864BC2B7D}" srcOrd="3" destOrd="0" presId="urn:microsoft.com/office/officeart/2005/8/layout/cycle7"/>
    <dgm:cxn modelId="{90458487-30E1-43A1-923B-08F627ABFA28}" type="presParOf" srcId="{FAC41BAD-7F02-4AA7-A0DB-A5D864BC2B7D}" destId="{F4651338-68DD-4C4E-8632-DB7C9400D439}" srcOrd="0" destOrd="0" presId="urn:microsoft.com/office/officeart/2005/8/layout/cycle7"/>
    <dgm:cxn modelId="{908DF61B-AC15-4091-A803-EF890A0212A9}" type="presParOf" srcId="{D6F77BFB-6154-4E06-AC5C-0E31CEC1BEC3}" destId="{D4BDA91A-0AA7-4452-A815-B70853C8E17B}" srcOrd="4" destOrd="0" presId="urn:microsoft.com/office/officeart/2005/8/layout/cycle7"/>
    <dgm:cxn modelId="{B4D20D27-127D-45CA-976A-399BD0D5CA0C}" type="presParOf" srcId="{D6F77BFB-6154-4E06-AC5C-0E31CEC1BEC3}" destId="{1BAC8DFE-D83F-4822-8727-1B687B4786E1}" srcOrd="5" destOrd="0" presId="urn:microsoft.com/office/officeart/2005/8/layout/cycle7"/>
    <dgm:cxn modelId="{1F33D1FD-1082-4505-9937-7CA5E880D218}" type="presParOf" srcId="{1BAC8DFE-D83F-4822-8727-1B687B4786E1}" destId="{E3EFC951-E2C7-42E0-982C-A7C1F4C4054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A3536-6210-49B9-A126-D73BF499EB6B}">
      <dsp:nvSpPr>
        <dsp:cNvPr id="0" name=""/>
        <dsp:cNvSpPr/>
      </dsp:nvSpPr>
      <dsp:spPr>
        <a:xfrm>
          <a:off x="1362" y="820106"/>
          <a:ext cx="5312291" cy="3187375"/>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Trade Off</a:t>
          </a:r>
          <a:endParaRPr lang="ja-JP" sz="5100" kern="1200" dirty="0"/>
        </a:p>
      </dsp:txBody>
      <dsp:txXfrm>
        <a:off x="1362" y="820106"/>
        <a:ext cx="5312291" cy="3187375"/>
      </dsp:txXfrm>
    </dsp:sp>
    <dsp:sp modelId="{649FA08C-D387-4E46-9DA3-A550B32CC77F}">
      <dsp:nvSpPr>
        <dsp:cNvPr id="0" name=""/>
        <dsp:cNvSpPr/>
      </dsp:nvSpPr>
      <dsp:spPr>
        <a:xfrm>
          <a:off x="5844883" y="820106"/>
          <a:ext cx="5312291" cy="3187375"/>
        </a:xfrm>
        <a:prstGeom prst="rect">
          <a:avLst/>
        </a:prstGeom>
        <a:solidFill>
          <a:schemeClr val="accent5">
            <a:hueOff val="-6758543"/>
            <a:satOff val="-17419"/>
            <a:lumOff val="-117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“No Silver Bullet” </a:t>
          </a:r>
          <a:r>
            <a:rPr kumimoji="1" lang="ja-JP" sz="5100" kern="1200" dirty="0"/>
            <a:t>銀の弾丸など無い</a:t>
          </a:r>
          <a:endParaRPr lang="ja-JP" sz="5100" kern="1200" dirty="0"/>
        </a:p>
      </dsp:txBody>
      <dsp:txXfrm>
        <a:off x="5844883" y="820106"/>
        <a:ext cx="5312291" cy="318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4E9FC-F810-4BCB-9A90-E60D962C4065}">
      <dsp:nvSpPr>
        <dsp:cNvPr id="0" name=""/>
        <dsp:cNvSpPr/>
      </dsp:nvSpPr>
      <dsp:spPr>
        <a:xfrm>
          <a:off x="3313443" y="730"/>
          <a:ext cx="1517045" cy="758522"/>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停止中</a:t>
          </a:r>
        </a:p>
      </dsp:txBody>
      <dsp:txXfrm>
        <a:off x="3335659" y="22946"/>
        <a:ext cx="1472613" cy="714090"/>
      </dsp:txXfrm>
    </dsp:sp>
    <dsp:sp modelId="{80F4328F-813D-4711-955F-400AD180696E}">
      <dsp:nvSpPr>
        <dsp:cNvPr id="0" name=""/>
        <dsp:cNvSpPr/>
      </dsp:nvSpPr>
      <dsp:spPr>
        <a:xfrm rot="3600000">
          <a:off x="4303106" y="1331737"/>
          <a:ext cx="789976" cy="265483"/>
        </a:xfrm>
        <a:prstGeom prst="lef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4382751" y="1384834"/>
        <a:ext cx="630686" cy="159289"/>
      </dsp:txXfrm>
    </dsp:sp>
    <dsp:sp modelId="{01C7C9ED-5243-4413-86F3-E6D12C7BE58F}">
      <dsp:nvSpPr>
        <dsp:cNvPr id="0" name=""/>
        <dsp:cNvSpPr/>
      </dsp:nvSpPr>
      <dsp:spPr>
        <a:xfrm>
          <a:off x="4565701" y="2169704"/>
          <a:ext cx="1517045" cy="758522"/>
        </a:xfrm>
        <a:prstGeom prst="roundRect">
          <a:avLst>
            <a:gd name="adj" fmla="val 10000"/>
          </a:avLst>
        </a:prstGeom>
        <a:solidFill>
          <a:schemeClr val="accent2">
            <a:hueOff val="-727682"/>
            <a:satOff val="-41964"/>
            <a:lumOff val="431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実行中</a:t>
          </a:r>
        </a:p>
      </dsp:txBody>
      <dsp:txXfrm>
        <a:off x="4587917" y="2191920"/>
        <a:ext cx="1472613" cy="714090"/>
      </dsp:txXfrm>
    </dsp:sp>
    <dsp:sp modelId="{FAC41BAD-7F02-4AA7-A0DB-A5D864BC2B7D}">
      <dsp:nvSpPr>
        <dsp:cNvPr id="0" name=""/>
        <dsp:cNvSpPr/>
      </dsp:nvSpPr>
      <dsp:spPr>
        <a:xfrm rot="10800000">
          <a:off x="3676977" y="2416224"/>
          <a:ext cx="789976" cy="265483"/>
        </a:xfrm>
        <a:prstGeom prst="leftRightArrow">
          <a:avLst>
            <a:gd name="adj1" fmla="val 60000"/>
            <a:gd name="adj2" fmla="val 50000"/>
          </a:avLst>
        </a:prstGeom>
        <a:solidFill>
          <a:schemeClr val="accent2">
            <a:hueOff val="-727682"/>
            <a:satOff val="-41964"/>
            <a:lumOff val="4314"/>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rot="10800000">
        <a:off x="3756622" y="2469321"/>
        <a:ext cx="630686" cy="159289"/>
      </dsp:txXfrm>
    </dsp:sp>
    <dsp:sp modelId="{D4BDA91A-0AA7-4452-A815-B70853C8E17B}">
      <dsp:nvSpPr>
        <dsp:cNvPr id="0" name=""/>
        <dsp:cNvSpPr/>
      </dsp:nvSpPr>
      <dsp:spPr>
        <a:xfrm>
          <a:off x="2061184" y="2169704"/>
          <a:ext cx="1517045" cy="758522"/>
        </a:xfrm>
        <a:prstGeom prst="roundRect">
          <a:avLst>
            <a:gd name="adj" fmla="val 10000"/>
          </a:avLst>
        </a:prstGeom>
        <a:solidFill>
          <a:schemeClr val="accent2">
            <a:hueOff val="-1455363"/>
            <a:satOff val="-83928"/>
            <a:lumOff val="862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実行準備</a:t>
          </a:r>
        </a:p>
      </dsp:txBody>
      <dsp:txXfrm>
        <a:off x="2083400" y="2191920"/>
        <a:ext cx="1472613" cy="714090"/>
      </dsp:txXfrm>
    </dsp:sp>
    <dsp:sp modelId="{1BAC8DFE-D83F-4822-8727-1B687B4786E1}">
      <dsp:nvSpPr>
        <dsp:cNvPr id="0" name=""/>
        <dsp:cNvSpPr/>
      </dsp:nvSpPr>
      <dsp:spPr>
        <a:xfrm rot="18000000">
          <a:off x="3050848" y="1331737"/>
          <a:ext cx="789976" cy="265483"/>
        </a:xfrm>
        <a:prstGeom prst="leftRightArrow">
          <a:avLst>
            <a:gd name="adj1" fmla="val 60000"/>
            <a:gd name="adj2" fmla="val 50000"/>
          </a:avLst>
        </a:prstGeom>
        <a:solidFill>
          <a:schemeClr val="accent2">
            <a:hueOff val="-1455363"/>
            <a:satOff val="-83928"/>
            <a:lumOff val="8628"/>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3130493" y="1384834"/>
        <a:ext cx="630686" cy="159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E2F61BE9-B7DF-4A5E-B2AF-D03CE1E45A2C}" type="slidenum">
              <a:rPr kumimoji="1" lang="ja-JP" altLang="en-US" smtClean="0"/>
              <a:pPr/>
              <a:t>‹#›</a:t>
            </a:fld>
            <a:endParaRPr kumimoji="1" lang="ja-JP" altLang="en-US"/>
          </a:p>
        </p:txBody>
      </p:sp>
    </p:spTree>
    <p:extLst>
      <p:ext uri="{BB962C8B-B14F-4D97-AF65-F5344CB8AC3E}">
        <p14:creationId xmlns:p14="http://schemas.microsoft.com/office/powerpoint/2010/main" val="32765908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C67FCCCD-0B1B-4408-AE59-4123E5175557}" type="datetimeFigureOut">
              <a:rPr kumimoji="1" lang="ja-JP" altLang="en-US" smtClean="0"/>
              <a:pPr/>
              <a:t>2019/10/10</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78440DAF-10D0-4A7D-8AC5-93B260DBB377}" type="slidenum">
              <a:rPr kumimoji="1" lang="ja-JP" altLang="en-US" smtClean="0"/>
              <a:pPr/>
              <a:t>‹#›</a:t>
            </a:fld>
            <a:endParaRPr kumimoji="1" lang="ja-JP" altLang="en-US"/>
          </a:p>
        </p:txBody>
      </p:sp>
    </p:spTree>
    <p:extLst>
      <p:ext uri="{BB962C8B-B14F-4D97-AF65-F5344CB8AC3E}">
        <p14:creationId xmlns:p14="http://schemas.microsoft.com/office/powerpoint/2010/main" val="7747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440DAF-10D0-4A7D-8AC5-93B260DBB377}" type="slidenum">
              <a:rPr kumimoji="1" lang="ja-JP" altLang="en-US" smtClean="0"/>
              <a:pPr/>
              <a:t>1</a:t>
            </a:fld>
            <a:endParaRPr kumimoji="1" lang="ja-JP" altLang="en-US"/>
          </a:p>
        </p:txBody>
      </p:sp>
    </p:spTree>
    <p:extLst>
      <p:ext uri="{BB962C8B-B14F-4D97-AF65-F5344CB8AC3E}">
        <p14:creationId xmlns:p14="http://schemas.microsoft.com/office/powerpoint/2010/main" val="204865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8824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12</a:t>
            </a:fld>
            <a:endParaRPr kumimoji="1" lang="ja-JP" altLang="en-US"/>
          </a:p>
        </p:txBody>
      </p:sp>
    </p:spTree>
    <p:extLst>
      <p:ext uri="{BB962C8B-B14F-4D97-AF65-F5344CB8AC3E}">
        <p14:creationId xmlns:p14="http://schemas.microsoft.com/office/powerpoint/2010/main" val="386270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13</a:t>
            </a:fld>
            <a:endParaRPr kumimoji="1" lang="ja-JP" altLang="en-US"/>
          </a:p>
        </p:txBody>
      </p:sp>
    </p:spTree>
    <p:extLst>
      <p:ext uri="{BB962C8B-B14F-4D97-AF65-F5344CB8AC3E}">
        <p14:creationId xmlns:p14="http://schemas.microsoft.com/office/powerpoint/2010/main" val="246102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671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16</a:t>
            </a:fld>
            <a:endParaRPr kumimoji="1" lang="ja-JP" altLang="en-US"/>
          </a:p>
        </p:txBody>
      </p:sp>
    </p:spTree>
    <p:extLst>
      <p:ext uri="{BB962C8B-B14F-4D97-AF65-F5344CB8AC3E}">
        <p14:creationId xmlns:p14="http://schemas.microsoft.com/office/powerpoint/2010/main" val="245723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500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no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0FDE350-2C48-4E47-BDE9-2135C554FE8B}" type="slidenum">
              <a:rPr kumimoji="1" lang="ja-JP" altLang="en-US" smtClean="0"/>
              <a:t>21</a:t>
            </a:fld>
            <a:endParaRPr kumimoji="1" lang="ja-JP" altLang="en-US"/>
          </a:p>
        </p:txBody>
      </p:sp>
    </p:spTree>
    <p:extLst>
      <p:ext uri="{BB962C8B-B14F-4D97-AF65-F5344CB8AC3E}">
        <p14:creationId xmlns:p14="http://schemas.microsoft.com/office/powerpoint/2010/main" val="229128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19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a:t>
            </a:fld>
            <a:endParaRPr kumimoji="1" lang="ja-JP" altLang="en-US"/>
          </a:p>
        </p:txBody>
      </p:sp>
    </p:spTree>
    <p:extLst>
      <p:ext uri="{BB962C8B-B14F-4D97-AF65-F5344CB8AC3E}">
        <p14:creationId xmlns:p14="http://schemas.microsoft.com/office/powerpoint/2010/main" val="365827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4752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F4BDB520-A1F4-4041-AC87-589F6BCEB919}" type="datetime8">
              <a:rPr lang="en-US" altLang="ja-JP" smtClean="0"/>
              <a:t>10/10/2019 3:06 PM</a:t>
            </a:fld>
            <a:endParaRPr lang="en-US" dirty="0"/>
          </a:p>
        </p:txBody>
      </p:sp>
    </p:spTree>
    <p:extLst>
      <p:ext uri="{BB962C8B-B14F-4D97-AF65-F5344CB8AC3E}">
        <p14:creationId xmlns:p14="http://schemas.microsoft.com/office/powerpoint/2010/main" val="4238321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25</a:t>
            </a:fld>
            <a:endParaRPr kumimoji="1" lang="ja-JP" altLang="en-US"/>
          </a:p>
        </p:txBody>
      </p:sp>
    </p:spTree>
    <p:extLst>
      <p:ext uri="{BB962C8B-B14F-4D97-AF65-F5344CB8AC3E}">
        <p14:creationId xmlns:p14="http://schemas.microsoft.com/office/powerpoint/2010/main" val="226267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26</a:t>
            </a:fld>
            <a:endParaRPr kumimoji="1" lang="ja-JP" altLang="en-US"/>
          </a:p>
        </p:txBody>
      </p:sp>
    </p:spTree>
    <p:extLst>
      <p:ext uri="{BB962C8B-B14F-4D97-AF65-F5344CB8AC3E}">
        <p14:creationId xmlns:p14="http://schemas.microsoft.com/office/powerpoint/2010/main" val="512636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27</a:t>
            </a:fld>
            <a:endParaRPr kumimoji="1" lang="ja-JP" altLang="en-US"/>
          </a:p>
        </p:txBody>
      </p:sp>
    </p:spTree>
    <p:extLst>
      <p:ext uri="{BB962C8B-B14F-4D97-AF65-F5344CB8AC3E}">
        <p14:creationId xmlns:p14="http://schemas.microsoft.com/office/powerpoint/2010/main" val="4058187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734526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30</a:t>
            </a:fld>
            <a:endParaRPr kumimoji="1" lang="ja-JP" altLang="en-US"/>
          </a:p>
        </p:txBody>
      </p:sp>
    </p:spTree>
    <p:extLst>
      <p:ext uri="{BB962C8B-B14F-4D97-AF65-F5344CB8AC3E}">
        <p14:creationId xmlns:p14="http://schemas.microsoft.com/office/powerpoint/2010/main" val="91697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5657D32-5CA0-4571-B8D4-82010BAA4C92}" type="datetime8">
              <a:rPr lang="ja-JP" altLang="en-US"/>
              <a:pPr/>
              <a:t>19/10/10 15時6分</a:t>
            </a:fld>
            <a:endParaRPr lang="en-US" altLang="ja-JP"/>
          </a:p>
        </p:txBody>
      </p:sp>
      <p:sp>
        <p:nvSpPr>
          <p:cNvPr id="5" name="Rectangle 6"/>
          <p:cNvSpPr>
            <a:spLocks noGrp="1" noChangeArrowheads="1"/>
          </p:cNvSpPr>
          <p:nvPr>
            <p:ph type="ftr" sz="quarter" idx="4"/>
          </p:nvPr>
        </p:nvSpPr>
        <p:spPr>
          <a:ln/>
        </p:spPr>
        <p:txBody>
          <a:bodyPr/>
          <a:lstStyle/>
          <a:p>
            <a:r>
              <a:rPr lang="en-US" altLang="ja-JP"/>
              <a:t>© 2003-2004 Microsoft Corporation. All rights reserved.</a:t>
            </a:r>
          </a:p>
          <a:p>
            <a:pPr eaLnBrk="0" hangingPunct="0"/>
            <a:r>
              <a:rPr lang="en-US" altLang="ja-JP"/>
              <a:t>This presentation is for informational purposes only. Microsoft makes no warranties, express or implied, in this summary.</a:t>
            </a:r>
          </a:p>
        </p:txBody>
      </p:sp>
      <p:sp>
        <p:nvSpPr>
          <p:cNvPr id="6" name="Rectangle 7"/>
          <p:cNvSpPr>
            <a:spLocks noGrp="1" noChangeArrowheads="1"/>
          </p:cNvSpPr>
          <p:nvPr>
            <p:ph type="sldNum" sz="quarter" idx="5"/>
          </p:nvPr>
        </p:nvSpPr>
        <p:spPr>
          <a:ln/>
        </p:spPr>
        <p:txBody>
          <a:bodyPr/>
          <a:lstStyle/>
          <a:p>
            <a:fld id="{24A1EF84-41E9-450D-B5E7-B34E45014DBB}" type="slidenum">
              <a:rPr lang="ja-JP" altLang="en-US"/>
              <a:pPr/>
              <a:t>31</a:t>
            </a:fld>
            <a:endParaRPr lang="en-US" altLang="ja-JP"/>
          </a:p>
        </p:txBody>
      </p:sp>
      <p:sp>
        <p:nvSpPr>
          <p:cNvPr id="505858" name="Rectangle 2"/>
          <p:cNvSpPr>
            <a:spLocks noGrp="1" noRot="1" noChangeAspect="1" noChangeArrowheads="1" noTextEdit="1"/>
          </p:cNvSpPr>
          <p:nvPr>
            <p:ph type="sldImg"/>
          </p:nvPr>
        </p:nvSpPr>
        <p:spPr>
          <a:xfrm>
            <a:off x="41275" y="733425"/>
            <a:ext cx="6672263" cy="3754438"/>
          </a:xfrm>
          <a:ln/>
        </p:spPr>
      </p:sp>
      <p:sp>
        <p:nvSpPr>
          <p:cNvPr id="505859" name="Rectangle 3"/>
          <p:cNvSpPr>
            <a:spLocks noGrp="1" noChangeArrowheads="1"/>
          </p:cNvSpPr>
          <p:nvPr>
            <p:ph type="body" idx="1"/>
          </p:nvPr>
        </p:nvSpPr>
        <p:spPr>
          <a:xfrm>
            <a:off x="436481" y="4650438"/>
            <a:ext cx="5934240" cy="4992101"/>
          </a:xfrm>
        </p:spPr>
        <p:txBody>
          <a:bodyPr/>
          <a:lstStyle/>
          <a:p>
            <a:pPr defTabSz="949325">
              <a:lnSpc>
                <a:spcPct val="80000"/>
              </a:lnSpc>
            </a:pPr>
            <a:endParaRPr lang="es-ES"/>
          </a:p>
        </p:txBody>
      </p:sp>
    </p:spTree>
    <p:extLst>
      <p:ext uri="{BB962C8B-B14F-4D97-AF65-F5344CB8AC3E}">
        <p14:creationId xmlns:p14="http://schemas.microsoft.com/office/powerpoint/2010/main" val="27398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F6981FD-5B11-4D97-9045-E50B2313421C}" type="slidenum">
              <a:rPr kumimoji="1" lang="ja-JP" altLang="en-US" smtClean="0"/>
              <a:pPr/>
              <a:t>32</a:t>
            </a:fld>
            <a:endParaRPr kumimoji="1" lang="ja-JP" altLang="en-US"/>
          </a:p>
        </p:txBody>
      </p:sp>
    </p:spTree>
    <p:extLst>
      <p:ext uri="{BB962C8B-B14F-4D97-AF65-F5344CB8AC3E}">
        <p14:creationId xmlns:p14="http://schemas.microsoft.com/office/powerpoint/2010/main" val="342572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33</a:t>
            </a:fld>
            <a:endParaRPr kumimoji="1" lang="ja-JP" altLang="en-US"/>
          </a:p>
        </p:txBody>
      </p:sp>
    </p:spTree>
    <p:extLst>
      <p:ext uri="{BB962C8B-B14F-4D97-AF65-F5344CB8AC3E}">
        <p14:creationId xmlns:p14="http://schemas.microsoft.com/office/powerpoint/2010/main" val="97953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a:t>
            </a:fld>
            <a:endParaRPr kumimoji="1" lang="ja-JP" altLang="en-US"/>
          </a:p>
        </p:txBody>
      </p:sp>
    </p:spTree>
    <p:extLst>
      <p:ext uri="{BB962C8B-B14F-4D97-AF65-F5344CB8AC3E}">
        <p14:creationId xmlns:p14="http://schemas.microsoft.com/office/powerpoint/2010/main" val="38419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1655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35</a:t>
            </a:fld>
            <a:endParaRPr kumimoji="1" lang="ja-JP" altLang="en-US"/>
          </a:p>
        </p:txBody>
      </p:sp>
    </p:spTree>
    <p:extLst>
      <p:ext uri="{BB962C8B-B14F-4D97-AF65-F5344CB8AC3E}">
        <p14:creationId xmlns:p14="http://schemas.microsoft.com/office/powerpoint/2010/main" val="834230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36</a:t>
            </a:fld>
            <a:endParaRPr kumimoji="1" lang="ja-JP" altLang="en-US"/>
          </a:p>
        </p:txBody>
      </p:sp>
    </p:spTree>
    <p:extLst>
      <p:ext uri="{BB962C8B-B14F-4D97-AF65-F5344CB8AC3E}">
        <p14:creationId xmlns:p14="http://schemas.microsoft.com/office/powerpoint/2010/main" val="1077305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37</a:t>
            </a:fld>
            <a:endParaRPr kumimoji="1" lang="ja-JP" altLang="en-US"/>
          </a:p>
        </p:txBody>
      </p:sp>
    </p:spTree>
    <p:extLst>
      <p:ext uri="{BB962C8B-B14F-4D97-AF65-F5344CB8AC3E}">
        <p14:creationId xmlns:p14="http://schemas.microsoft.com/office/powerpoint/2010/main" val="3897162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38</a:t>
            </a:fld>
            <a:endParaRPr kumimoji="1" lang="ja-JP" altLang="en-US"/>
          </a:p>
        </p:txBody>
      </p:sp>
    </p:spTree>
    <p:extLst>
      <p:ext uri="{BB962C8B-B14F-4D97-AF65-F5344CB8AC3E}">
        <p14:creationId xmlns:p14="http://schemas.microsoft.com/office/powerpoint/2010/main" val="159661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39</a:t>
            </a:fld>
            <a:endParaRPr kumimoji="1" lang="ja-JP" altLang="en-US"/>
          </a:p>
        </p:txBody>
      </p:sp>
    </p:spTree>
    <p:extLst>
      <p:ext uri="{BB962C8B-B14F-4D97-AF65-F5344CB8AC3E}">
        <p14:creationId xmlns:p14="http://schemas.microsoft.com/office/powerpoint/2010/main" val="227681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40</a:t>
            </a:fld>
            <a:endParaRPr kumimoji="1" lang="ja-JP" altLang="en-US"/>
          </a:p>
        </p:txBody>
      </p:sp>
    </p:spTree>
    <p:extLst>
      <p:ext uri="{BB962C8B-B14F-4D97-AF65-F5344CB8AC3E}">
        <p14:creationId xmlns:p14="http://schemas.microsoft.com/office/powerpoint/2010/main" val="725622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41</a:t>
            </a:fld>
            <a:endParaRPr kumimoji="1" lang="ja-JP" altLang="en-US"/>
          </a:p>
        </p:txBody>
      </p:sp>
    </p:spTree>
    <p:extLst>
      <p:ext uri="{BB962C8B-B14F-4D97-AF65-F5344CB8AC3E}">
        <p14:creationId xmlns:p14="http://schemas.microsoft.com/office/powerpoint/2010/main" val="390471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42</a:t>
            </a:fld>
            <a:endParaRPr kumimoji="1" lang="ja-JP" altLang="en-US"/>
          </a:p>
        </p:txBody>
      </p:sp>
    </p:spTree>
    <p:extLst>
      <p:ext uri="{BB962C8B-B14F-4D97-AF65-F5344CB8AC3E}">
        <p14:creationId xmlns:p14="http://schemas.microsoft.com/office/powerpoint/2010/main" val="424801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43</a:t>
            </a:fld>
            <a:endParaRPr kumimoji="1" lang="ja-JP" altLang="en-US"/>
          </a:p>
        </p:txBody>
      </p:sp>
    </p:spTree>
    <p:extLst>
      <p:ext uri="{BB962C8B-B14F-4D97-AF65-F5344CB8AC3E}">
        <p14:creationId xmlns:p14="http://schemas.microsoft.com/office/powerpoint/2010/main" val="65680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CF2C7EFA-0AE8-4458-84D3-8CDB0207ECFC}" type="datetime1">
              <a:rPr lang="en-US" smtClean="0"/>
              <a:pPr/>
              <a:t>10/10/2019</a:t>
            </a:fld>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a:t>
            </a:fld>
            <a:endParaRPr lang="en-US" dirty="0"/>
          </a:p>
        </p:txBody>
      </p:sp>
      <p:sp>
        <p:nvSpPr>
          <p:cNvPr id="7" name="Footer Placeholder 6"/>
          <p:cNvSpPr>
            <a:spLocks noGrp="1"/>
          </p:cNvSpPr>
          <p:nvPr>
            <p:ph type="ftr" sz="quarter" idx="12"/>
          </p:nvPr>
        </p:nvSpPr>
        <p:spPr/>
        <p:txBody>
          <a:bodyPr/>
          <a:lstStyle/>
          <a:p>
            <a:r>
              <a:rPr lang="en-US" dirty="0">
                <a:solidFill>
                  <a:srgbClr val="000000"/>
                </a:solidFill>
              </a:rPr>
              <a:t>© 2009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8" name="Header Placeholder 7"/>
          <p:cNvSpPr>
            <a:spLocks noGrp="1"/>
          </p:cNvSpPr>
          <p:nvPr>
            <p:ph type="hdr" sz="quarter" idx="13"/>
          </p:nvPr>
        </p:nvSpPr>
        <p:spPr/>
        <p:txBody>
          <a:bodyPr/>
          <a:lstStyle/>
          <a:p>
            <a:r>
              <a:rPr lang="en-US" dirty="0"/>
              <a:t>MIX 09</a:t>
            </a:r>
          </a:p>
        </p:txBody>
      </p:sp>
    </p:spTree>
    <p:extLst>
      <p:ext uri="{BB962C8B-B14F-4D97-AF65-F5344CB8AC3E}">
        <p14:creationId xmlns:p14="http://schemas.microsoft.com/office/powerpoint/2010/main" val="896845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44</a:t>
            </a:fld>
            <a:endParaRPr kumimoji="1" lang="ja-JP" altLang="en-US"/>
          </a:p>
        </p:txBody>
      </p:sp>
    </p:spTree>
    <p:extLst>
      <p:ext uri="{BB962C8B-B14F-4D97-AF65-F5344CB8AC3E}">
        <p14:creationId xmlns:p14="http://schemas.microsoft.com/office/powerpoint/2010/main" val="353224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45</a:t>
            </a:fld>
            <a:endParaRPr kumimoji="1" lang="ja-JP" altLang="en-US"/>
          </a:p>
        </p:txBody>
      </p:sp>
    </p:spTree>
    <p:extLst>
      <p:ext uri="{BB962C8B-B14F-4D97-AF65-F5344CB8AC3E}">
        <p14:creationId xmlns:p14="http://schemas.microsoft.com/office/powerpoint/2010/main" val="2984608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46</a:t>
            </a:fld>
            <a:endParaRPr kumimoji="1" lang="ja-JP" altLang="en-US"/>
          </a:p>
        </p:txBody>
      </p:sp>
    </p:spTree>
    <p:extLst>
      <p:ext uri="{BB962C8B-B14F-4D97-AF65-F5344CB8AC3E}">
        <p14:creationId xmlns:p14="http://schemas.microsoft.com/office/powerpoint/2010/main" val="3052818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47</a:t>
            </a:fld>
            <a:endParaRPr kumimoji="1" lang="ja-JP" altLang="en-US"/>
          </a:p>
        </p:txBody>
      </p:sp>
    </p:spTree>
    <p:extLst>
      <p:ext uri="{BB962C8B-B14F-4D97-AF65-F5344CB8AC3E}">
        <p14:creationId xmlns:p14="http://schemas.microsoft.com/office/powerpoint/2010/main" val="3583092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48</a:t>
            </a:fld>
            <a:endParaRPr kumimoji="1" lang="ja-JP" altLang="en-US"/>
          </a:p>
        </p:txBody>
      </p:sp>
    </p:spTree>
    <p:extLst>
      <p:ext uri="{BB962C8B-B14F-4D97-AF65-F5344CB8AC3E}">
        <p14:creationId xmlns:p14="http://schemas.microsoft.com/office/powerpoint/2010/main" val="3967286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49</a:t>
            </a:fld>
            <a:endParaRPr kumimoji="1" lang="ja-JP" altLang="en-US"/>
          </a:p>
        </p:txBody>
      </p:sp>
    </p:spTree>
    <p:extLst>
      <p:ext uri="{BB962C8B-B14F-4D97-AF65-F5344CB8AC3E}">
        <p14:creationId xmlns:p14="http://schemas.microsoft.com/office/powerpoint/2010/main" val="10011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50</a:t>
            </a:fld>
            <a:endParaRPr kumimoji="1" lang="ja-JP" altLang="en-US"/>
          </a:p>
        </p:txBody>
      </p:sp>
    </p:spTree>
    <p:extLst>
      <p:ext uri="{BB962C8B-B14F-4D97-AF65-F5344CB8AC3E}">
        <p14:creationId xmlns:p14="http://schemas.microsoft.com/office/powerpoint/2010/main" val="178589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51</a:t>
            </a:fld>
            <a:endParaRPr kumimoji="1" lang="ja-JP" altLang="en-US"/>
          </a:p>
        </p:txBody>
      </p:sp>
    </p:spTree>
    <p:extLst>
      <p:ext uri="{BB962C8B-B14F-4D97-AF65-F5344CB8AC3E}">
        <p14:creationId xmlns:p14="http://schemas.microsoft.com/office/powerpoint/2010/main" val="62611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52</a:t>
            </a:fld>
            <a:endParaRPr kumimoji="1" lang="ja-JP" altLang="en-US"/>
          </a:p>
        </p:txBody>
      </p:sp>
    </p:spTree>
    <p:extLst>
      <p:ext uri="{BB962C8B-B14F-4D97-AF65-F5344CB8AC3E}">
        <p14:creationId xmlns:p14="http://schemas.microsoft.com/office/powerpoint/2010/main" val="1881641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53</a:t>
            </a:fld>
            <a:endParaRPr kumimoji="1" lang="ja-JP" altLang="en-US"/>
          </a:p>
        </p:txBody>
      </p:sp>
    </p:spTree>
    <p:extLst>
      <p:ext uri="{BB962C8B-B14F-4D97-AF65-F5344CB8AC3E}">
        <p14:creationId xmlns:p14="http://schemas.microsoft.com/office/powerpoint/2010/main" val="258484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353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54</a:t>
            </a:fld>
            <a:endParaRPr kumimoji="1" lang="ja-JP" altLang="en-US"/>
          </a:p>
        </p:txBody>
      </p:sp>
    </p:spTree>
    <p:extLst>
      <p:ext uri="{BB962C8B-B14F-4D97-AF65-F5344CB8AC3E}">
        <p14:creationId xmlns:p14="http://schemas.microsoft.com/office/powerpoint/2010/main" val="1873737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55</a:t>
            </a:fld>
            <a:endParaRPr kumimoji="1" lang="ja-JP" altLang="en-US"/>
          </a:p>
        </p:txBody>
      </p:sp>
    </p:spTree>
    <p:extLst>
      <p:ext uri="{BB962C8B-B14F-4D97-AF65-F5344CB8AC3E}">
        <p14:creationId xmlns:p14="http://schemas.microsoft.com/office/powerpoint/2010/main" val="572065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56</a:t>
            </a:fld>
            <a:endParaRPr kumimoji="1" lang="ja-JP" altLang="en-US"/>
          </a:p>
        </p:txBody>
      </p:sp>
    </p:spTree>
    <p:extLst>
      <p:ext uri="{BB962C8B-B14F-4D97-AF65-F5344CB8AC3E}">
        <p14:creationId xmlns:p14="http://schemas.microsoft.com/office/powerpoint/2010/main" val="2285646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58</a:t>
            </a:fld>
            <a:endParaRPr kumimoji="1" lang="ja-JP" altLang="en-US"/>
          </a:p>
        </p:txBody>
      </p:sp>
    </p:spTree>
    <p:extLst>
      <p:ext uri="{BB962C8B-B14F-4D97-AF65-F5344CB8AC3E}">
        <p14:creationId xmlns:p14="http://schemas.microsoft.com/office/powerpoint/2010/main" val="3478339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348135-3CA2-490B-8F47-F2DC8D9F1DDD}" type="slidenum">
              <a:rPr lang="en-US" altLang="ja-JP"/>
              <a:pPr/>
              <a:t>59</a:t>
            </a:fld>
            <a:endParaRPr lang="en-US" altLang="ja-JP"/>
          </a:p>
        </p:txBody>
      </p:sp>
      <p:sp>
        <p:nvSpPr>
          <p:cNvPr id="1222658" name="Rectangle 2"/>
          <p:cNvSpPr>
            <a:spLocks noGrp="1" noRot="1" noChangeAspect="1" noChangeArrowheads="1" noTextEdit="1"/>
          </p:cNvSpPr>
          <p:nvPr>
            <p:ph type="sldImg"/>
          </p:nvPr>
        </p:nvSpPr>
        <p:spPr>
          <a:xfrm>
            <a:off x="317500" y="871538"/>
            <a:ext cx="6173788" cy="3473450"/>
          </a:xfrm>
          <a:ln/>
        </p:spPr>
      </p:sp>
      <p:sp>
        <p:nvSpPr>
          <p:cNvPr id="1222659" name="Rectangle 3"/>
          <p:cNvSpPr>
            <a:spLocks noGrp="1" noChangeArrowheads="1"/>
          </p:cNvSpPr>
          <p:nvPr>
            <p:ph type="body" idx="1"/>
          </p:nvPr>
        </p:nvSpPr>
        <p:spPr>
          <a:xfrm>
            <a:off x="909851" y="4675189"/>
            <a:ext cx="4987500" cy="4625975"/>
          </a:xfrm>
        </p:spPr>
        <p:txBody>
          <a:bodyPr lIns="86601" tIns="43302" rIns="86601" bIns="43302"/>
          <a:lstStyle/>
          <a:p>
            <a:endParaRPr lang="en-US" altLang="ja-JP" dirty="0"/>
          </a:p>
        </p:txBody>
      </p:sp>
    </p:spTree>
    <p:extLst>
      <p:ext uri="{BB962C8B-B14F-4D97-AF65-F5344CB8AC3E}">
        <p14:creationId xmlns:p14="http://schemas.microsoft.com/office/powerpoint/2010/main" val="3837528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D46AE415-E8C1-4B0A-BADF-67CEB1800A9D}" type="slidenum">
              <a:rPr kumimoji="1" lang="ja-JP" altLang="en-US" smtClean="0"/>
              <a:pPr/>
              <a:t>60</a:t>
            </a:fld>
            <a:endParaRPr kumimoji="1" lang="ja-JP" altLang="en-US"/>
          </a:p>
        </p:txBody>
      </p:sp>
    </p:spTree>
    <p:extLst>
      <p:ext uri="{BB962C8B-B14F-4D97-AF65-F5344CB8AC3E}">
        <p14:creationId xmlns:p14="http://schemas.microsoft.com/office/powerpoint/2010/main" val="2552297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96E21-6D69-4FC5-9E71-E10841A3550E}" type="slidenum">
              <a:rPr lang="en-US" altLang="ja-JP"/>
              <a:pPr/>
              <a:t>61</a:t>
            </a:fld>
            <a:endParaRPr lang="en-US" altLang="ja-JP"/>
          </a:p>
        </p:txBody>
      </p:sp>
      <p:sp>
        <p:nvSpPr>
          <p:cNvPr id="36866" name="Rectangle 2"/>
          <p:cNvSpPr>
            <a:spLocks noGrp="1" noRot="1" noChangeAspect="1" noChangeArrowheads="1" noTextEdit="1"/>
          </p:cNvSpPr>
          <p:nvPr>
            <p:ph type="sldImg"/>
          </p:nvPr>
        </p:nvSpPr>
        <p:spPr>
          <a:xfrm>
            <a:off x="93663" y="742950"/>
            <a:ext cx="6627812" cy="3729038"/>
          </a:xfrm>
          <a:ln/>
        </p:spPr>
      </p:sp>
      <p:sp>
        <p:nvSpPr>
          <p:cNvPr id="36867" name="Rectangle 3"/>
          <p:cNvSpPr>
            <a:spLocks noGrp="1" noChangeArrowheads="1"/>
          </p:cNvSpPr>
          <p:nvPr>
            <p:ph type="body" idx="1"/>
          </p:nvPr>
        </p:nvSpPr>
        <p:spPr>
          <a:xfrm>
            <a:off x="680720" y="4721186"/>
            <a:ext cx="5445760" cy="4474428"/>
          </a:xfrm>
        </p:spPr>
        <p:txBody>
          <a:bodyPr/>
          <a:lstStyle/>
          <a:p>
            <a:endParaRPr lang="ja-JP" altLang="en-US" dirty="0"/>
          </a:p>
        </p:txBody>
      </p:sp>
    </p:spTree>
    <p:extLst>
      <p:ext uri="{BB962C8B-B14F-4D97-AF65-F5344CB8AC3E}">
        <p14:creationId xmlns:p14="http://schemas.microsoft.com/office/powerpoint/2010/main" val="28202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62</a:t>
            </a:fld>
            <a:endParaRPr kumimoji="1" lang="ja-JP" altLang="en-US"/>
          </a:p>
        </p:txBody>
      </p:sp>
    </p:spTree>
    <p:extLst>
      <p:ext uri="{BB962C8B-B14F-4D97-AF65-F5344CB8AC3E}">
        <p14:creationId xmlns:p14="http://schemas.microsoft.com/office/powerpoint/2010/main" val="993273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63</a:t>
            </a:fld>
            <a:endParaRPr kumimoji="1" lang="ja-JP" altLang="en-US"/>
          </a:p>
        </p:txBody>
      </p:sp>
    </p:spTree>
    <p:extLst>
      <p:ext uri="{BB962C8B-B14F-4D97-AF65-F5344CB8AC3E}">
        <p14:creationId xmlns:p14="http://schemas.microsoft.com/office/powerpoint/2010/main" val="3812283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64</a:t>
            </a:fld>
            <a:endParaRPr kumimoji="1" lang="ja-JP" altLang="en-US"/>
          </a:p>
        </p:txBody>
      </p:sp>
    </p:spTree>
    <p:extLst>
      <p:ext uri="{BB962C8B-B14F-4D97-AF65-F5344CB8AC3E}">
        <p14:creationId xmlns:p14="http://schemas.microsoft.com/office/powerpoint/2010/main" val="42192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a:t>
            </a:fld>
            <a:endParaRPr kumimoji="1" lang="ja-JP" altLang="en-US"/>
          </a:p>
        </p:txBody>
      </p:sp>
    </p:spTree>
    <p:extLst>
      <p:ext uri="{BB962C8B-B14F-4D97-AF65-F5344CB8AC3E}">
        <p14:creationId xmlns:p14="http://schemas.microsoft.com/office/powerpoint/2010/main" val="12200778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66</a:t>
            </a:fld>
            <a:endParaRPr kumimoji="1" lang="ja-JP" altLang="en-US"/>
          </a:p>
        </p:txBody>
      </p:sp>
    </p:spTree>
    <p:extLst>
      <p:ext uri="{BB962C8B-B14F-4D97-AF65-F5344CB8AC3E}">
        <p14:creationId xmlns:p14="http://schemas.microsoft.com/office/powerpoint/2010/main" val="3243897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67</a:t>
            </a:fld>
            <a:endParaRPr kumimoji="1" lang="ja-JP" altLang="en-US"/>
          </a:p>
        </p:txBody>
      </p:sp>
    </p:spTree>
    <p:extLst>
      <p:ext uri="{BB962C8B-B14F-4D97-AF65-F5344CB8AC3E}">
        <p14:creationId xmlns:p14="http://schemas.microsoft.com/office/powerpoint/2010/main" val="802493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68</a:t>
            </a:fld>
            <a:endParaRPr kumimoji="1" lang="ja-JP" altLang="en-US"/>
          </a:p>
        </p:txBody>
      </p:sp>
    </p:spTree>
    <p:extLst>
      <p:ext uri="{BB962C8B-B14F-4D97-AF65-F5344CB8AC3E}">
        <p14:creationId xmlns:p14="http://schemas.microsoft.com/office/powerpoint/2010/main" val="4003683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70</a:t>
            </a:fld>
            <a:endParaRPr kumimoji="1" lang="ja-JP" altLang="en-US"/>
          </a:p>
        </p:txBody>
      </p:sp>
    </p:spTree>
    <p:extLst>
      <p:ext uri="{BB962C8B-B14F-4D97-AF65-F5344CB8AC3E}">
        <p14:creationId xmlns:p14="http://schemas.microsoft.com/office/powerpoint/2010/main" val="870733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016291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72</a:t>
            </a:fld>
            <a:endParaRPr kumimoji="1" lang="ja-JP" altLang="en-US"/>
          </a:p>
        </p:txBody>
      </p:sp>
    </p:spTree>
    <p:extLst>
      <p:ext uri="{BB962C8B-B14F-4D97-AF65-F5344CB8AC3E}">
        <p14:creationId xmlns:p14="http://schemas.microsoft.com/office/powerpoint/2010/main" val="2761270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73</a:t>
            </a:fld>
            <a:endParaRPr kumimoji="1" lang="ja-JP" altLang="en-US"/>
          </a:p>
        </p:txBody>
      </p:sp>
    </p:spTree>
    <p:extLst>
      <p:ext uri="{BB962C8B-B14F-4D97-AF65-F5344CB8AC3E}">
        <p14:creationId xmlns:p14="http://schemas.microsoft.com/office/powerpoint/2010/main" val="583566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74</a:t>
            </a:fld>
            <a:endParaRPr kumimoji="1" lang="ja-JP" altLang="en-US"/>
          </a:p>
        </p:txBody>
      </p:sp>
    </p:spTree>
    <p:extLst>
      <p:ext uri="{BB962C8B-B14F-4D97-AF65-F5344CB8AC3E}">
        <p14:creationId xmlns:p14="http://schemas.microsoft.com/office/powerpoint/2010/main" val="38590361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75</a:t>
            </a:fld>
            <a:endParaRPr kumimoji="1" lang="ja-JP" altLang="en-US"/>
          </a:p>
        </p:txBody>
      </p:sp>
    </p:spTree>
    <p:extLst>
      <p:ext uri="{BB962C8B-B14F-4D97-AF65-F5344CB8AC3E}">
        <p14:creationId xmlns:p14="http://schemas.microsoft.com/office/powerpoint/2010/main" val="828813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28891752-8A9A-44BF-A370-ECF0947BD275}"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76</a:t>
            </a:fld>
            <a:endParaRPr lang="en-US" dirty="0"/>
          </a:p>
        </p:txBody>
      </p:sp>
    </p:spTree>
    <p:extLst>
      <p:ext uri="{BB962C8B-B14F-4D97-AF65-F5344CB8AC3E}">
        <p14:creationId xmlns:p14="http://schemas.microsoft.com/office/powerpoint/2010/main" val="61500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a:t>
            </a:fld>
            <a:endParaRPr kumimoji="1" lang="ja-JP" altLang="en-US"/>
          </a:p>
        </p:txBody>
      </p:sp>
    </p:spTree>
    <p:extLst>
      <p:ext uri="{BB962C8B-B14F-4D97-AF65-F5344CB8AC3E}">
        <p14:creationId xmlns:p14="http://schemas.microsoft.com/office/powerpoint/2010/main" val="4220802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日付プレースホルダ 3"/>
          <p:cNvSpPr>
            <a:spLocks noGrp="1"/>
          </p:cNvSpPr>
          <p:nvPr>
            <p:ph type="dt" idx="10"/>
          </p:nvPr>
        </p:nvSpPr>
        <p:spPr/>
        <p:txBody>
          <a:bodyPr/>
          <a:lstStyle/>
          <a:p>
            <a:pPr>
              <a:defRPr/>
            </a:pPr>
            <a:fld id="{D3B9D795-9580-4D3D-8B3D-1DFFBB3EC5B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77</a:t>
            </a:fld>
            <a:endParaRPr lang="en-US" dirty="0"/>
          </a:p>
        </p:txBody>
      </p:sp>
    </p:spTree>
    <p:extLst>
      <p:ext uri="{BB962C8B-B14F-4D97-AF65-F5344CB8AC3E}">
        <p14:creationId xmlns:p14="http://schemas.microsoft.com/office/powerpoint/2010/main" val="2062032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EDC2CB53-F26D-4290-9456-3CEA53E54B80}"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78</a:t>
            </a:fld>
            <a:endParaRPr lang="en-US" dirty="0"/>
          </a:p>
        </p:txBody>
      </p:sp>
    </p:spTree>
    <p:extLst>
      <p:ext uri="{BB962C8B-B14F-4D97-AF65-F5344CB8AC3E}">
        <p14:creationId xmlns:p14="http://schemas.microsoft.com/office/powerpoint/2010/main" val="2452175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666E2A3-4F10-4FB9-A009-F69B933150AD}"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79</a:t>
            </a:fld>
            <a:endParaRPr lang="en-US" dirty="0"/>
          </a:p>
        </p:txBody>
      </p:sp>
    </p:spTree>
    <p:extLst>
      <p:ext uri="{BB962C8B-B14F-4D97-AF65-F5344CB8AC3E}">
        <p14:creationId xmlns:p14="http://schemas.microsoft.com/office/powerpoint/2010/main" val="40768900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5" name="日付プレースホルダ 4"/>
          <p:cNvSpPr>
            <a:spLocks noGrp="1"/>
          </p:cNvSpPr>
          <p:nvPr>
            <p:ph type="dt" idx="11"/>
          </p:nvPr>
        </p:nvSpPr>
        <p:spPr/>
        <p:txBody>
          <a:bodyPr/>
          <a:lstStyle/>
          <a:p>
            <a:pPr>
              <a:defRPr/>
            </a:pPr>
            <a:fld id="{345B2CF9-2E99-491C-BA6C-76C44ECCEEA8}" type="datetime1">
              <a:rPr lang="en-US" altLang="ja-JP" smtClean="0"/>
              <a:pPr>
                <a:defRPr/>
              </a:pPr>
              <a:t>10/10/2019</a:t>
            </a:fld>
            <a:endParaRPr lang="en-US"/>
          </a:p>
        </p:txBody>
      </p:sp>
      <p:sp>
        <p:nvSpPr>
          <p:cNvPr id="7" name="スライド番号プレースホルダ 6"/>
          <p:cNvSpPr>
            <a:spLocks noGrp="1"/>
          </p:cNvSpPr>
          <p:nvPr>
            <p:ph type="sldNum" sz="quarter" idx="13"/>
          </p:nvPr>
        </p:nvSpPr>
        <p:spPr/>
        <p:txBody>
          <a:bodyPr/>
          <a:lstStyle/>
          <a:p>
            <a:pPr>
              <a:defRPr/>
            </a:pPr>
            <a:fld id="{B008ABA8-4B65-4F1C-AB5E-AEBE00253800}" type="slidenum">
              <a:rPr lang="en-US" smtClean="0"/>
              <a:pPr>
                <a:defRPr/>
              </a:pPr>
              <a:t>80</a:t>
            </a:fld>
            <a:endParaRPr lang="en-US" dirty="0"/>
          </a:p>
        </p:txBody>
      </p:sp>
    </p:spTree>
    <p:extLst>
      <p:ext uri="{BB962C8B-B14F-4D97-AF65-F5344CB8AC3E}">
        <p14:creationId xmlns:p14="http://schemas.microsoft.com/office/powerpoint/2010/main" val="1982667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47BCCDD8-5C30-470F-B28F-8399E445F93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81</a:t>
            </a:fld>
            <a:endParaRPr lang="en-US" dirty="0"/>
          </a:p>
        </p:txBody>
      </p:sp>
    </p:spTree>
    <p:extLst>
      <p:ext uri="{BB962C8B-B14F-4D97-AF65-F5344CB8AC3E}">
        <p14:creationId xmlns:p14="http://schemas.microsoft.com/office/powerpoint/2010/main" val="1496170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712E4DD-672A-454D-91F0-9D7B2911381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82</a:t>
            </a:fld>
            <a:endParaRPr lang="en-US" dirty="0"/>
          </a:p>
        </p:txBody>
      </p:sp>
    </p:spTree>
    <p:extLst>
      <p:ext uri="{BB962C8B-B14F-4D97-AF65-F5344CB8AC3E}">
        <p14:creationId xmlns:p14="http://schemas.microsoft.com/office/powerpoint/2010/main" val="1756827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83</a:t>
            </a:fld>
            <a:endParaRPr kumimoji="1" lang="ja-JP" altLang="en-US"/>
          </a:p>
        </p:txBody>
      </p:sp>
    </p:spTree>
    <p:extLst>
      <p:ext uri="{BB962C8B-B14F-4D97-AF65-F5344CB8AC3E}">
        <p14:creationId xmlns:p14="http://schemas.microsoft.com/office/powerpoint/2010/main" val="242393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84</a:t>
            </a:fld>
            <a:endParaRPr kumimoji="1" lang="ja-JP" altLang="en-US"/>
          </a:p>
        </p:txBody>
      </p:sp>
    </p:spTree>
    <p:extLst>
      <p:ext uri="{BB962C8B-B14F-4D97-AF65-F5344CB8AC3E}">
        <p14:creationId xmlns:p14="http://schemas.microsoft.com/office/powerpoint/2010/main" val="1944214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85</a:t>
            </a:fld>
            <a:endParaRPr kumimoji="1" lang="ja-JP" altLang="en-US"/>
          </a:p>
        </p:txBody>
      </p:sp>
    </p:spTree>
    <p:extLst>
      <p:ext uri="{BB962C8B-B14F-4D97-AF65-F5344CB8AC3E}">
        <p14:creationId xmlns:p14="http://schemas.microsoft.com/office/powerpoint/2010/main" val="18284183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86</a:t>
            </a:fld>
            <a:endParaRPr kumimoji="1" lang="ja-JP" altLang="en-US"/>
          </a:p>
        </p:txBody>
      </p:sp>
    </p:spTree>
    <p:extLst>
      <p:ext uri="{BB962C8B-B14F-4D97-AF65-F5344CB8AC3E}">
        <p14:creationId xmlns:p14="http://schemas.microsoft.com/office/powerpoint/2010/main" val="418416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a:t>
            </a:fld>
            <a:endParaRPr kumimoji="1" lang="ja-JP" altLang="en-US"/>
          </a:p>
        </p:txBody>
      </p:sp>
    </p:spTree>
    <p:extLst>
      <p:ext uri="{BB962C8B-B14F-4D97-AF65-F5344CB8AC3E}">
        <p14:creationId xmlns:p14="http://schemas.microsoft.com/office/powerpoint/2010/main" val="31524249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87</a:t>
            </a:fld>
            <a:endParaRPr kumimoji="1" lang="ja-JP" altLang="en-US"/>
          </a:p>
        </p:txBody>
      </p:sp>
    </p:spTree>
    <p:extLst>
      <p:ext uri="{BB962C8B-B14F-4D97-AF65-F5344CB8AC3E}">
        <p14:creationId xmlns:p14="http://schemas.microsoft.com/office/powerpoint/2010/main" val="221164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89</a:t>
            </a:fld>
            <a:endParaRPr kumimoji="1" lang="ja-JP" altLang="en-US"/>
          </a:p>
        </p:txBody>
      </p:sp>
    </p:spTree>
    <p:extLst>
      <p:ext uri="{BB962C8B-B14F-4D97-AF65-F5344CB8AC3E}">
        <p14:creationId xmlns:p14="http://schemas.microsoft.com/office/powerpoint/2010/main" val="2707831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1363451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91</a:t>
            </a:fld>
            <a:endParaRPr kumimoji="1" lang="ja-JP" altLang="en-US"/>
          </a:p>
        </p:txBody>
      </p:sp>
    </p:spTree>
    <p:extLst>
      <p:ext uri="{BB962C8B-B14F-4D97-AF65-F5344CB8AC3E}">
        <p14:creationId xmlns:p14="http://schemas.microsoft.com/office/powerpoint/2010/main" val="24277442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92</a:t>
            </a:fld>
            <a:endParaRPr kumimoji="1" lang="ja-JP" altLang="en-US"/>
          </a:p>
        </p:txBody>
      </p:sp>
    </p:spTree>
    <p:extLst>
      <p:ext uri="{BB962C8B-B14F-4D97-AF65-F5344CB8AC3E}">
        <p14:creationId xmlns:p14="http://schemas.microsoft.com/office/powerpoint/2010/main" val="15474023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18572660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94</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143488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95</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8359358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10"/>
          </p:nvPr>
        </p:nvSpPr>
        <p:spPr/>
        <p:txBody>
          <a:bodyPr/>
          <a:lstStyle/>
          <a:p>
            <a:fld id="{DF9AD8BB-C56D-4822-A00E-2EC5E41E4840}" type="slidenum">
              <a:rPr lang="en-US" smtClean="0"/>
              <a:pPr/>
              <a:t>96</a:t>
            </a:fld>
            <a:endParaRPr lang="en-US"/>
          </a:p>
        </p:txBody>
      </p:sp>
    </p:spTree>
    <p:extLst>
      <p:ext uri="{BB962C8B-B14F-4D97-AF65-F5344CB8AC3E}">
        <p14:creationId xmlns:p14="http://schemas.microsoft.com/office/powerpoint/2010/main" val="15368385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D65F506-6A9A-42D2-AB36-4C5CCC4553E1}" type="datetime1">
              <a:rPr lang="en-US" smtClean="0">
                <a:solidFill>
                  <a:prstClr val="black"/>
                </a:solidFill>
              </a:rPr>
              <a:pPr/>
              <a:t>10/10/2019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342483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a:t>
            </a:fld>
            <a:endParaRPr kumimoji="1" lang="ja-JP" altLang="en-US"/>
          </a:p>
        </p:txBody>
      </p:sp>
    </p:spTree>
    <p:extLst>
      <p:ext uri="{BB962C8B-B14F-4D97-AF65-F5344CB8AC3E}">
        <p14:creationId xmlns:p14="http://schemas.microsoft.com/office/powerpoint/2010/main" val="2505529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102</a:t>
            </a:fld>
            <a:endParaRPr kumimoji="1" lang="ja-JP" altLang="en-US"/>
          </a:p>
        </p:txBody>
      </p:sp>
    </p:spTree>
    <p:extLst>
      <p:ext uri="{BB962C8B-B14F-4D97-AF65-F5344CB8AC3E}">
        <p14:creationId xmlns:p14="http://schemas.microsoft.com/office/powerpoint/2010/main" val="2623704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103</a:t>
            </a:fld>
            <a:endParaRPr kumimoji="1" lang="ja-JP" altLang="en-US"/>
          </a:p>
        </p:txBody>
      </p:sp>
    </p:spTree>
    <p:extLst>
      <p:ext uri="{BB962C8B-B14F-4D97-AF65-F5344CB8AC3E}">
        <p14:creationId xmlns:p14="http://schemas.microsoft.com/office/powerpoint/2010/main" val="383484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4000" b="0" spc="0" baseline="0">
                <a:solidFill>
                  <a:schemeClr val="bg2"/>
                </a:solidFill>
                <a:latin typeface="+mn-ea"/>
                <a:ea typeface="+mn-ea"/>
              </a:defRPr>
            </a:lvl1pPr>
            <a:lvl2pPr marL="35291" indent="0">
              <a:spcBef>
                <a:spcPts val="0"/>
              </a:spcBef>
              <a:buFontTx/>
              <a:buNone/>
              <a:defRPr sz="4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80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53752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06011"/>
            <a:ext cx="5486400" cy="899665"/>
          </a:xfrm>
        </p:spPr>
        <p:txBody>
          <a:bodyPr anchor="ctr"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7" y="-1"/>
            <a:ext cx="6217357" cy="6994525"/>
          </a:xfrm>
          <a:prstGeom prst="rect">
            <a:avLst/>
          </a:prstGeom>
        </p:spPr>
      </p:pic>
    </p:spTree>
    <p:extLst>
      <p:ext uri="{BB962C8B-B14F-4D97-AF65-F5344CB8AC3E}">
        <p14:creationId xmlns:p14="http://schemas.microsoft.com/office/powerpoint/2010/main" val="82156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5051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7893751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8901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372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15789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79710880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1296739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ja.wikipedia.org/wiki/%E3%83%95%E3%82%A1%E3%82%A4%E3%83%AB:Xerox_Alto.jp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hub.docker.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4.xml"/><Relationship Id="rId3" Type="http://schemas.openxmlformats.org/officeDocument/2006/relationships/tags" Target="../tags/tag7.xml"/><Relationship Id="rId21" Type="http://schemas.openxmlformats.org/officeDocument/2006/relationships/image" Target="../media/image35.png"/><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hyperlink" Target="https://ja.wikipedia.org/wiki/%E3%83%A1%E3%82%A4%E3%83%B3%E3%83%9A%E3%83%BC%E3%82%B8" TargetMode="Externa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image" Target="../media/image34.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image" Target="../media/image38.png"/><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image" Target="../media/image37.png"/><Relationship Id="rId10" Type="http://schemas.openxmlformats.org/officeDocument/2006/relationships/tags" Target="../tags/tag14.xml"/><Relationship Id="rId19" Type="http://schemas.openxmlformats.org/officeDocument/2006/relationships/notesSlide" Target="../notesSlides/notesSlide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nkei.jp.msn.com/photos/life/welfare/090318/wlf0903180328000-p1.ht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tags" Target="../tags/tag24.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notesSlide" Target="../notesSlides/notesSlide55.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slideLayout" Target="../slideLayouts/slideLayout4.xml"/><Relationship Id="rId9" Type="http://schemas.openxmlformats.org/officeDocument/2006/relationships/image" Target="../media/image65.png"/><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73.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notesSlide" Target="../notesSlides/notesSlide5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Layout" Target="../slideLayouts/slideLayout5.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36.png"/><Relationship Id="rId2" Type="http://schemas.openxmlformats.org/officeDocument/2006/relationships/tags" Target="../tags/tag37.xml"/><Relationship Id="rId16"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ja.wikipedia.org/wiki/%E3%83%95%E3%82%A1%E3%82%A4%E3%83%AB:Virtual_Memory_Ja_1.JPG"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8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53.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notesSlide" Target="../notesSlides/notesSlide89.xml"/><Relationship Id="rId4"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p:txBody>
          <a:bodyPr/>
          <a:lstStyle/>
          <a:p>
            <a:r>
              <a:rPr lang="ja-JP" altLang="en-US" sz="4000" dirty="0"/>
              <a:t>今さら人に聞けない エンジニアのための</a:t>
            </a:r>
            <a:br>
              <a:rPr lang="ja-JP" altLang="en-US" dirty="0"/>
            </a:br>
            <a:r>
              <a:rPr lang="ja-JP" altLang="en-US" dirty="0"/>
              <a:t>コンピューターの基礎</a:t>
            </a:r>
            <a:br>
              <a:rPr lang="en-US" altLang="ja-JP" dirty="0"/>
            </a:br>
            <a:r>
              <a:rPr lang="en-US" altLang="ja-JP" sz="3200" dirty="0"/>
              <a:t>- 2010</a:t>
            </a:r>
            <a:r>
              <a:rPr lang="ja-JP" altLang="en-US" sz="3200" dirty="0"/>
              <a:t>年くらいの世界 </a:t>
            </a:r>
            <a:r>
              <a:rPr lang="en-US" altLang="ja-JP" sz="3200" dirty="0"/>
              <a:t>-</a:t>
            </a:r>
            <a:endParaRPr lang="ja-JP" altLang="en-US" sz="3200" dirty="0"/>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a:xfrm>
            <a:off x="269301" y="4533535"/>
            <a:ext cx="10147179" cy="703810"/>
          </a:xfrm>
        </p:spPr>
        <p:txBody>
          <a:bodyPr/>
          <a:lstStyle/>
          <a:p>
            <a:r>
              <a:rPr kumimoji="1" lang="ja-JP" altLang="en-US" dirty="0"/>
              <a:t>畠山 大有 </a:t>
            </a:r>
            <a:r>
              <a:rPr kumimoji="1" lang="en-US" altLang="ja-JP" dirty="0"/>
              <a:t>| Daiyu Hatakeyama | @dahatake</a:t>
            </a:r>
            <a:endParaRPr kumimoji="1"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t>Architect  &amp;&amp; Software Engineer &amp;&amp; Applied Data Scientist (</a:t>
            </a:r>
            <a:r>
              <a:rPr lang="ja-JP" altLang="en-US" dirty="0"/>
              <a:t>目指している</a:t>
            </a:r>
            <a:r>
              <a:rPr lang="en-US" altLang="ja-JP" dirty="0"/>
              <a:t>)</a:t>
            </a:r>
            <a:br>
              <a:rPr lang="en-US" altLang="ja-JP" dirty="0"/>
            </a:br>
            <a:r>
              <a:rPr lang="en-US" altLang="ja-JP" dirty="0"/>
              <a:t>Microsoft Japan</a:t>
            </a:r>
            <a:endParaRPr lang="ja-JP" altLang="en-US" dirty="0"/>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4472" y="4713161"/>
            <a:ext cx="311403" cy="311403"/>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9974" y="4713161"/>
            <a:ext cx="311403" cy="311403"/>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476" y="4713161"/>
            <a:ext cx="311403" cy="311403"/>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20978" y="4713161"/>
            <a:ext cx="311402" cy="311402"/>
          </a:xfrm>
          <a:prstGeom prst="rect">
            <a:avLst/>
          </a:prstGeom>
        </p:spPr>
      </p:pic>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en-US" altLang="ja-JP" dirty="0"/>
              <a:t>IBM</a:t>
            </a:r>
            <a:r>
              <a:rPr kumimoji="1" lang="ja-JP" altLang="en-US" dirty="0"/>
              <a:t>社のジョン・バッカスが考案</a:t>
            </a:r>
            <a:endParaRPr kumimoji="1" lang="en-US" altLang="ja-JP" dirty="0"/>
          </a:p>
          <a:p>
            <a:r>
              <a:rPr kumimoji="1" lang="en-US" altLang="ja-JP" dirty="0"/>
              <a:t>CPU </a:t>
            </a:r>
            <a:r>
              <a:rPr kumimoji="1" lang="ja-JP" altLang="en-US" dirty="0" err="1"/>
              <a:t>に依</a:t>
            </a:r>
            <a:r>
              <a:rPr kumimoji="1" lang="ja-JP" altLang="en-US" dirty="0"/>
              <a:t>存しないプログラム記述</a:t>
            </a:r>
            <a:endParaRPr kumimoji="1" lang="en-US" altLang="ja-JP" dirty="0"/>
          </a:p>
          <a:p>
            <a:endParaRPr lang="en-US" altLang="ja-JP" dirty="0"/>
          </a:p>
          <a:p>
            <a:r>
              <a:rPr kumimoji="1" lang="ja-JP" altLang="en-US" dirty="0"/>
              <a:t>問題点</a:t>
            </a:r>
            <a:endParaRPr kumimoji="1" lang="en-US" altLang="ja-JP" dirty="0"/>
          </a:p>
          <a:p>
            <a:pPr lvl="1"/>
            <a:r>
              <a:rPr kumimoji="1" lang="ja-JP" altLang="en-US" dirty="0"/>
              <a:t>ハードウェアを直接操作するために、</a:t>
            </a:r>
            <a:r>
              <a:rPr kumimoji="1" lang="en-US" altLang="ja-JP" dirty="0"/>
              <a:t>1</a:t>
            </a:r>
            <a:r>
              <a:rPr kumimoji="1" lang="ja-JP" altLang="en-US" dirty="0" err="1"/>
              <a:t>つの</a:t>
            </a:r>
            <a:r>
              <a:rPr kumimoji="1" lang="ja-JP" altLang="en-US" dirty="0"/>
              <a:t>処理を実行するのに多くの記述が必要となった</a:t>
            </a:r>
          </a:p>
        </p:txBody>
      </p:sp>
      <p:sp>
        <p:nvSpPr>
          <p:cNvPr id="2" name="タイトル 1"/>
          <p:cNvSpPr>
            <a:spLocks noGrp="1"/>
          </p:cNvSpPr>
          <p:nvPr>
            <p:ph type="title"/>
          </p:nvPr>
        </p:nvSpPr>
        <p:spPr/>
        <p:txBody>
          <a:bodyPr/>
          <a:lstStyle/>
          <a:p>
            <a:r>
              <a:rPr kumimoji="1" lang="en-US" altLang="ja-JP" dirty="0"/>
              <a:t>FORTRAN (1954)</a:t>
            </a:r>
            <a:br>
              <a:rPr kumimoji="1" lang="en-US" altLang="ja-JP" dirty="0"/>
            </a:br>
            <a:r>
              <a:rPr lang="ja-JP" altLang="en-US" sz="2400" dirty="0">
                <a:solidFill>
                  <a:schemeClr val="accent3"/>
                </a:solidFill>
              </a:rPr>
              <a:t>高級プログラム言語の登場</a:t>
            </a:r>
          </a:p>
        </p:txBody>
      </p:sp>
      <p:sp>
        <p:nvSpPr>
          <p:cNvPr id="8" name="角丸四角形 7"/>
          <p:cNvSpPr/>
          <p:nvPr/>
        </p:nvSpPr>
        <p:spPr bwMode="auto">
          <a:xfrm>
            <a:off x="9167834" y="114298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ECE14A5-4759-4209-BB4E-137FE934ECA2}"/>
              </a:ext>
            </a:extLst>
          </p:cNvPr>
          <p:cNvSpPr/>
          <p:nvPr>
            <p:custDataLst>
              <p:tags r:id="rId1"/>
            </p:custDataLst>
          </p:nvPr>
        </p:nvSpPr>
        <p:spPr bwMode="auto">
          <a:xfrm>
            <a:off x="3107668" y="2708920"/>
            <a:ext cx="5976664" cy="151216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後日追加予定</a:t>
            </a:r>
          </a:p>
        </p:txBody>
      </p:sp>
    </p:spTree>
    <p:extLst>
      <p:ext uri="{BB962C8B-B14F-4D97-AF65-F5344CB8AC3E}">
        <p14:creationId xmlns:p14="http://schemas.microsoft.com/office/powerpoint/2010/main" val="296643759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2399104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kumimoji="1" lang="en-US" altLang="ja-JP" dirty="0"/>
              <a:t>OS </a:t>
            </a:r>
            <a:r>
              <a:rPr kumimoji="1" lang="ja-JP" altLang="en-US" dirty="0"/>
              <a:t>は</a:t>
            </a:r>
            <a:r>
              <a:rPr kumimoji="1" lang="en-US" altLang="ja-JP" dirty="0"/>
              <a:t>CPU</a:t>
            </a:r>
            <a:r>
              <a:rPr kumimoji="1" lang="ja-JP" altLang="en-US" dirty="0"/>
              <a:t>を動かすソフトウェア</a:t>
            </a:r>
            <a:endParaRPr kumimoji="1" lang="en-US" altLang="ja-JP" dirty="0"/>
          </a:p>
          <a:p>
            <a:r>
              <a:rPr lang="ja-JP" altLang="en-US" dirty="0"/>
              <a:t>アプリケーションは、</a:t>
            </a:r>
            <a:r>
              <a:rPr lang="en-US" altLang="ja-JP" dirty="0"/>
              <a:t>OS</a:t>
            </a:r>
            <a:r>
              <a:rPr lang="ja-JP" altLang="en-US" dirty="0"/>
              <a:t>経由でハードウェアを動かしている</a:t>
            </a:r>
            <a:endParaRPr lang="en-US" altLang="ja-JP" dirty="0"/>
          </a:p>
          <a:p>
            <a:r>
              <a:rPr kumimoji="1" lang="ja-JP" altLang="en-US" dirty="0"/>
              <a:t>ハードウェアの特性に応じた対応を</a:t>
            </a:r>
            <a:endParaRPr kumimoji="1" lang="en-US" altLang="ja-JP" dirty="0"/>
          </a:p>
          <a:p>
            <a:pPr lvl="1"/>
            <a:r>
              <a:rPr lang="ja-JP" altLang="en-US" dirty="0"/>
              <a:t>ハードウェアがそもそも動いていないと、</a:t>
            </a:r>
            <a:r>
              <a:rPr lang="en-US" altLang="ja-JP" dirty="0"/>
              <a:t>OS</a:t>
            </a:r>
            <a:r>
              <a:rPr lang="ja-JP" altLang="en-US" dirty="0"/>
              <a:t>はきちんと動作しない</a:t>
            </a:r>
            <a:endParaRPr lang="en-US" altLang="ja-JP" dirty="0"/>
          </a:p>
          <a:p>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トレードオフ</a:t>
            </a:r>
            <a:r>
              <a:rPr lang="ja-JP" altLang="en-US" dirty="0"/>
              <a:t>を忘れずに</a:t>
            </a:r>
            <a:r>
              <a:rPr lang="en-US" altLang="ja-JP" dirty="0"/>
              <a:t>!!!</a:t>
            </a:r>
            <a:endParaRPr kumimoji="1" lang="en-US" altLang="ja-JP" dirty="0"/>
          </a:p>
          <a:p>
            <a:r>
              <a:rPr lang="ja-JP" altLang="en-US" dirty="0"/>
              <a:t>新しい技術・サービスも提供されるが、</a:t>
            </a:r>
            <a:br>
              <a:rPr lang="en-US" altLang="ja-JP" dirty="0"/>
            </a:br>
            <a:r>
              <a:rPr lang="ja-JP" altLang="en-US" dirty="0"/>
              <a:t>パフォーマンスとコストも考慮する必要がある</a:t>
            </a:r>
            <a:endParaRPr kumimoji="1" lang="ja-JP" altLang="en-US" dirty="0"/>
          </a:p>
        </p:txBody>
      </p:sp>
      <p:sp>
        <p:nvSpPr>
          <p:cNvPr id="2" name="タイトル 1"/>
          <p:cNvSpPr>
            <a:spLocks noGrp="1"/>
          </p:cNvSpPr>
          <p:nvPr>
            <p:ph type="title"/>
          </p:nvPr>
        </p:nvSpPr>
        <p:spPr/>
        <p:txBody>
          <a:bodyPr/>
          <a:lstStyle/>
          <a:p>
            <a:r>
              <a:rPr kumimoji="1" lang="ja-JP" altLang="en-US" dirty="0"/>
              <a:t>まとめ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a:xfrm>
            <a:off x="519249" y="1956186"/>
            <a:ext cx="11158586" cy="4334885"/>
          </a:xfrm>
        </p:spPr>
        <p:txBody>
          <a:bodyPr>
            <a:normAutofit fontScale="92500" lnSpcReduction="10000"/>
          </a:bodyPr>
          <a:lstStyle/>
          <a:p>
            <a:r>
              <a:rPr kumimoji="1" lang="ja-JP" altLang="en-US" dirty="0"/>
              <a:t>コンピューター ハードウェアを操作するための基本命令をセットとして提供</a:t>
            </a:r>
            <a:endParaRPr kumimoji="1" lang="en-US" altLang="ja-JP" dirty="0"/>
          </a:p>
          <a:p>
            <a:pPr lvl="1"/>
            <a:r>
              <a:rPr lang="ja-JP" altLang="en-US" dirty="0"/>
              <a:t>プログラム記述量の激減</a:t>
            </a:r>
            <a:endParaRPr kumimoji="1" lang="en-US" altLang="ja-JP" dirty="0"/>
          </a:p>
          <a:p>
            <a:r>
              <a:rPr kumimoji="1" lang="ja-JP" altLang="en-US" dirty="0"/>
              <a:t>世界市場を席巻</a:t>
            </a:r>
            <a:endParaRPr kumimoji="1" lang="en-US" altLang="ja-JP" dirty="0"/>
          </a:p>
          <a:p>
            <a:pPr lvl="1"/>
            <a:r>
              <a:rPr kumimoji="1" lang="en-US" altLang="ja-JP" dirty="0"/>
              <a:t>IBM</a:t>
            </a:r>
            <a:r>
              <a:rPr kumimoji="1" lang="ja-JP" altLang="en-US" dirty="0"/>
              <a:t>が全世界のコンピュータ業界の</a:t>
            </a:r>
            <a:r>
              <a:rPr kumimoji="1" lang="en-US" altLang="ja-JP" dirty="0"/>
              <a:t>7</a:t>
            </a:r>
            <a:r>
              <a:rPr kumimoji="1" lang="ja-JP" altLang="en-US" dirty="0"/>
              <a:t>割を占める</a:t>
            </a:r>
            <a:endParaRPr kumimoji="1" lang="en-US" altLang="ja-JP" dirty="0"/>
          </a:p>
          <a:p>
            <a:r>
              <a:rPr lang="ja-JP" altLang="en-US" dirty="0"/>
              <a:t>パンチカードが入出力装置</a:t>
            </a:r>
            <a:endParaRPr lang="en-US" altLang="ja-JP" dirty="0"/>
          </a:p>
          <a:p>
            <a:r>
              <a:rPr kumimoji="1" lang="ja-JP" altLang="en-US" dirty="0"/>
              <a:t>非常に高価</a:t>
            </a:r>
            <a:endParaRPr kumimoji="1" lang="en-US" altLang="ja-JP" dirty="0"/>
          </a:p>
          <a:p>
            <a:pPr lvl="1"/>
            <a:r>
              <a:rPr kumimoji="1" lang="en-US" altLang="ja-JP" dirty="0"/>
              <a:t>CPU</a:t>
            </a:r>
            <a:r>
              <a:rPr kumimoji="1" lang="ja-JP" altLang="en-US" dirty="0"/>
              <a:t>時間単位での課金</a:t>
            </a:r>
          </a:p>
        </p:txBody>
      </p:sp>
      <p:sp>
        <p:nvSpPr>
          <p:cNvPr id="2" name="タイトル 1"/>
          <p:cNvSpPr>
            <a:spLocks noGrp="1"/>
          </p:cNvSpPr>
          <p:nvPr>
            <p:ph type="title"/>
          </p:nvPr>
        </p:nvSpPr>
        <p:spPr/>
        <p:txBody>
          <a:bodyPr/>
          <a:lstStyle/>
          <a:p>
            <a:r>
              <a:rPr kumimoji="1" lang="en-US" altLang="ja-JP" dirty="0"/>
              <a:t>IBM System 360 (1964)</a:t>
            </a:r>
            <a:br>
              <a:rPr kumimoji="1" lang="en-US" altLang="ja-JP" dirty="0"/>
            </a:br>
            <a:r>
              <a:rPr lang="en-US" altLang="ja-JP" sz="2400" dirty="0">
                <a:solidFill>
                  <a:schemeClr val="accent3"/>
                </a:solidFill>
              </a:rPr>
              <a:t>Operating System </a:t>
            </a:r>
            <a:r>
              <a:rPr lang="ja-JP" altLang="en-US" sz="2400" dirty="0">
                <a:solidFill>
                  <a:schemeClr val="accent3"/>
                </a:solidFill>
              </a:rPr>
              <a:t>の登場</a:t>
            </a:r>
          </a:p>
        </p:txBody>
      </p:sp>
      <p:pic>
        <p:nvPicPr>
          <p:cNvPr id="2050" name="Picture 2"/>
          <p:cNvPicPr>
            <a:picLocks noChangeAspect="1" noChangeArrowheads="1"/>
          </p:cNvPicPr>
          <p:nvPr/>
        </p:nvPicPr>
        <p:blipFill>
          <a:blip r:embed="rId3" cstate="print"/>
          <a:srcRect/>
          <a:stretch>
            <a:fillRect/>
          </a:stretch>
        </p:blipFill>
        <p:spPr bwMode="auto">
          <a:xfrm>
            <a:off x="9073631" y="4678624"/>
            <a:ext cx="2115911" cy="162605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55695" y="4692233"/>
            <a:ext cx="2068286" cy="1598839"/>
          </a:xfrm>
          <a:prstGeom prst="rect">
            <a:avLst/>
          </a:prstGeom>
          <a:noFill/>
          <a:ln w="9525">
            <a:noFill/>
            <a:miter lim="800000"/>
            <a:headEnd/>
            <a:tailEnd/>
          </a:ln>
        </p:spPr>
      </p:pic>
      <p:sp>
        <p:nvSpPr>
          <p:cNvPr id="8" name="角丸四角形 7"/>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7" name="スライド番号プレースホルダ 6"/>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12</a:t>
            </a:fld>
            <a:endParaRPr lang="en-US"/>
          </a:p>
        </p:txBody>
      </p:sp>
      <p:sp>
        <p:nvSpPr>
          <p:cNvPr id="8" name="角丸四角形 7">
            <a:extLst>
              <a:ext uri="{FF2B5EF4-FFF2-40B4-BE49-F238E27FC236}">
                <a16:creationId xmlns:a16="http://schemas.microsoft.com/office/drawing/2014/main" id="{ED815E58-1C9D-496A-B875-F059FBB0D1B9}"/>
              </a:ext>
            </a:extLst>
          </p:cNvPr>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a:extLst>
              <a:ext uri="{FF2B5EF4-FFF2-40B4-BE49-F238E27FC236}">
                <a16:creationId xmlns:a16="http://schemas.microsoft.com/office/drawing/2014/main" id="{E83E3A96-5023-4461-A996-B7BD1EAAD0DC}"/>
              </a:ext>
            </a:extLst>
          </p:cNvPr>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a:extLst>
              <a:ext uri="{FF2B5EF4-FFF2-40B4-BE49-F238E27FC236}">
                <a16:creationId xmlns:a16="http://schemas.microsoft.com/office/drawing/2014/main" id="{BBE72853-A339-4BAD-BD25-B61BF90220EB}"/>
              </a:ext>
            </a:extLst>
          </p:cNvPr>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a:extLst>
              <a:ext uri="{FF2B5EF4-FFF2-40B4-BE49-F238E27FC236}">
                <a16:creationId xmlns:a16="http://schemas.microsoft.com/office/drawing/2014/main" id="{62AB16F6-6297-4AEE-B024-D1161FC8BC50}"/>
              </a:ext>
            </a:extLst>
          </p:cNvPr>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a:extLst>
              <a:ext uri="{FF2B5EF4-FFF2-40B4-BE49-F238E27FC236}">
                <a16:creationId xmlns:a16="http://schemas.microsoft.com/office/drawing/2014/main" id="{CADD5441-5423-4602-A58A-EF8719129175}"/>
              </a:ext>
            </a:extLst>
          </p:cNvPr>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kumimoji="1" lang="ja-JP" altLang="en-US" dirty="0"/>
              <a:t>皆が使えるコンピューター環境を</a:t>
            </a:r>
            <a:endParaRPr kumimoji="1" lang="en-US" altLang="ja-JP" dirty="0"/>
          </a:p>
          <a:p>
            <a:r>
              <a:rPr lang="en-US" altLang="ja-JP" dirty="0"/>
              <a:t>AT&amp;T</a:t>
            </a:r>
            <a:r>
              <a:rPr lang="ja-JP" altLang="en-US" dirty="0"/>
              <a:t> ベル研究所のケン・トンプソンとデニス・リッチー</a:t>
            </a:r>
            <a:endParaRPr lang="en-US" altLang="ja-JP" dirty="0"/>
          </a:p>
          <a:p>
            <a:r>
              <a:rPr kumimoji="1" lang="en-US" altLang="ja-JP" dirty="0"/>
              <a:t>C</a:t>
            </a:r>
            <a:r>
              <a:rPr kumimoji="1" lang="ja-JP" altLang="en-US" dirty="0"/>
              <a:t>言語による記述</a:t>
            </a:r>
            <a:endParaRPr kumimoji="1" lang="en-US" altLang="ja-JP" dirty="0"/>
          </a:p>
          <a:p>
            <a:pPr lvl="1"/>
            <a:endParaRPr kumimoji="1" lang="ja-JP" altLang="en-US" dirty="0"/>
          </a:p>
        </p:txBody>
      </p:sp>
      <p:sp>
        <p:nvSpPr>
          <p:cNvPr id="2" name="タイトル 1"/>
          <p:cNvSpPr>
            <a:spLocks noGrp="1"/>
          </p:cNvSpPr>
          <p:nvPr>
            <p:ph type="title"/>
          </p:nvPr>
        </p:nvSpPr>
        <p:spPr/>
        <p:txBody>
          <a:bodyPr/>
          <a:lstStyle/>
          <a:p>
            <a:r>
              <a:rPr kumimoji="1" lang="en-US" altLang="ja-JP" dirty="0"/>
              <a:t>UNIX</a:t>
            </a:r>
            <a:r>
              <a:rPr lang="ja-JP" altLang="en-US" dirty="0"/>
              <a:t> </a:t>
            </a:r>
            <a:r>
              <a:rPr lang="en-US" altLang="ja-JP" dirty="0"/>
              <a:t>(1969)</a:t>
            </a:r>
            <a:br>
              <a:rPr kumimoji="1" lang="en-US" altLang="ja-JP" dirty="0"/>
            </a:br>
            <a:r>
              <a:rPr lang="en-US" altLang="ja-JP" sz="2400" dirty="0">
                <a:solidFill>
                  <a:schemeClr val="accent3"/>
                </a:solidFill>
              </a:rPr>
              <a:t>Time Sharing system</a:t>
            </a:r>
            <a:endParaRPr lang="ja-JP" altLang="en-US" sz="2400" dirty="0">
              <a:solidFill>
                <a:schemeClr val="accent3"/>
              </a:solidFill>
            </a:endParaRPr>
          </a:p>
        </p:txBody>
      </p:sp>
      <p:sp>
        <p:nvSpPr>
          <p:cNvPr id="4" name="角丸四角形 3"/>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74638" y="889053"/>
            <a:ext cx="3467100" cy="1391407"/>
          </a:xfrm>
        </p:spPr>
        <p:txBody>
          <a:bodyPr/>
          <a:lstStyle/>
          <a:p>
            <a:pPr lvl="0" algn="ctr">
              <a:buNone/>
            </a:pPr>
            <a:r>
              <a:rPr lang="en-US" dirty="0"/>
              <a:t>February 1, 1975</a:t>
            </a:r>
          </a:p>
        </p:txBody>
      </p:sp>
      <p:sp>
        <p:nvSpPr>
          <p:cNvPr id="5" name="Content Placeholder 4"/>
          <p:cNvSpPr>
            <a:spLocks noGrp="1"/>
          </p:cNvSpPr>
          <p:nvPr>
            <p:ph sz="quarter" idx="4294967295"/>
          </p:nvPr>
        </p:nvSpPr>
        <p:spPr>
          <a:xfrm>
            <a:off x="2639616" y="4395788"/>
            <a:ext cx="9552384" cy="1773237"/>
          </a:xfrm>
        </p:spPr>
        <p:txBody>
          <a:bodyPr>
            <a:normAutofit fontScale="77500" lnSpcReduction="20000"/>
          </a:bodyPr>
          <a:lstStyle/>
          <a:p>
            <a:pPr marL="0" indent="0">
              <a:buNone/>
            </a:pPr>
            <a:r>
              <a:rPr lang="en-US" i="1" dirty="0">
                <a:solidFill>
                  <a:schemeClr val="tx1"/>
                </a:solidFill>
              </a:rPr>
              <a:t>Bill Gates and Paul Allen sell </a:t>
            </a:r>
            <a:r>
              <a:rPr lang="en-US" i="1" dirty="0">
                <a:solidFill>
                  <a:srgbClr val="FF0000"/>
                </a:solidFill>
              </a:rPr>
              <a:t>BASIC</a:t>
            </a:r>
            <a:r>
              <a:rPr lang="en-US" i="1" dirty="0">
                <a:solidFill>
                  <a:schemeClr val="tx1"/>
                </a:solidFill>
              </a:rPr>
              <a:t>, the first computer language program for a personal computer, to Microsoft's first customer, MITS of Albuquerque, NM</a:t>
            </a:r>
          </a:p>
        </p:txBody>
      </p:sp>
      <p:pic>
        <p:nvPicPr>
          <p:cNvPr id="99332" name="Picture 4" descr="\\showsrus\archive\images\SHOW_ART\00_shows\Company Meeting 25th Anniv 09-05\Gates artwork\museum photos\original copy 8K BASIC  paper tape for MITS Altair 8800.png"/>
          <p:cNvPicPr>
            <a:picLocks noChangeAspect="1" noChangeArrowheads="1"/>
          </p:cNvPicPr>
          <p:nvPr/>
        </p:nvPicPr>
        <p:blipFill>
          <a:blip r:embed="rId3"/>
          <a:srcRect/>
          <a:stretch>
            <a:fillRect/>
          </a:stretch>
        </p:blipFill>
        <p:spPr bwMode="auto">
          <a:xfrm>
            <a:off x="5810248" y="465450"/>
            <a:ext cx="4163636" cy="3684318"/>
          </a:xfrm>
          <a:prstGeom prst="rect">
            <a:avLst/>
          </a:prstGeom>
          <a:noFill/>
        </p:spPr>
      </p:pic>
    </p:spTree>
  </p:cSld>
  <p:clrMapOvr>
    <a:masterClrMapping/>
  </p:clrMapOvr>
  <p:transition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dissolve">
                                      <p:cBhvr>
                                        <p:cTn id="7" dur="500"/>
                                        <p:tgtEl>
                                          <p:spTgt spid="99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70000" lnSpcReduction="20000"/>
          </a:bodyPr>
          <a:lstStyle/>
          <a:p>
            <a:r>
              <a:rPr kumimoji="1" lang="en-US" altLang="ja-JP" dirty="0"/>
              <a:t>“</a:t>
            </a:r>
            <a:r>
              <a:rPr kumimoji="1" lang="ja-JP" altLang="en-US" dirty="0"/>
              <a:t>コンピューターを一般の家庭へ</a:t>
            </a:r>
            <a:r>
              <a:rPr kumimoji="1" lang="en-US" altLang="ja-JP" dirty="0"/>
              <a:t>”</a:t>
            </a:r>
          </a:p>
          <a:p>
            <a:pPr lvl="1"/>
            <a:r>
              <a:rPr lang="en-US" altLang="ja-JP" dirty="0"/>
              <a:t>= Microsoft Corporation </a:t>
            </a:r>
            <a:r>
              <a:rPr lang="ja-JP" altLang="en-US" dirty="0"/>
              <a:t>の創業ビジョン</a:t>
            </a:r>
            <a:endParaRPr lang="en-US" altLang="ja-JP" dirty="0"/>
          </a:p>
          <a:p>
            <a:endParaRPr kumimoji="1" lang="en-US" altLang="ja-JP" dirty="0"/>
          </a:p>
          <a:p>
            <a:r>
              <a:rPr kumimoji="1" lang="ja-JP" altLang="en-US" dirty="0"/>
              <a:t>ゼロックスのパロアルト研究所</a:t>
            </a:r>
            <a:endParaRPr kumimoji="1" lang="en-US" altLang="ja-JP" dirty="0"/>
          </a:p>
          <a:p>
            <a:pPr lvl="1"/>
            <a:r>
              <a:rPr kumimoji="1" lang="en-US" altLang="ja-JP" dirty="0"/>
              <a:t>GUI</a:t>
            </a:r>
            <a:r>
              <a:rPr kumimoji="1" lang="ja-JP" altLang="en-US" dirty="0" err="1"/>
              <a:t>、</a:t>
            </a:r>
            <a:r>
              <a:rPr kumimoji="1" lang="ja-JP" altLang="en-US" dirty="0"/>
              <a:t>マウス、イーサーネット</a:t>
            </a:r>
            <a:endParaRPr kumimoji="1" lang="en-US" altLang="ja-JP" dirty="0"/>
          </a:p>
          <a:p>
            <a:pPr lvl="1"/>
            <a:r>
              <a:rPr kumimoji="1" lang="ja-JP" altLang="en-US" dirty="0"/>
              <a:t>パーソナルコンピュータ </a:t>
            </a:r>
            <a:r>
              <a:rPr kumimoji="1" lang="en-US" altLang="ja-JP" dirty="0"/>
              <a:t>ALTO</a:t>
            </a:r>
          </a:p>
          <a:p>
            <a:pPr lvl="2"/>
            <a:r>
              <a:rPr kumimoji="1" lang="ja-JP" altLang="en-US" dirty="0"/>
              <a:t>アラン・ケイ</a:t>
            </a:r>
            <a:endParaRPr kumimoji="1" lang="en-US" altLang="ja-JP" dirty="0"/>
          </a:p>
          <a:p>
            <a:pPr lvl="1"/>
            <a:r>
              <a:rPr kumimoji="1" lang="en-US" altLang="ja-JP" dirty="0"/>
              <a:t>Steve Jobs</a:t>
            </a:r>
            <a:r>
              <a:rPr kumimoji="1" lang="ja-JP" altLang="en-US" dirty="0"/>
              <a:t>が</a:t>
            </a:r>
            <a:r>
              <a:rPr kumimoji="1" lang="en-US" altLang="ja-JP" dirty="0"/>
              <a:t>ALTO</a:t>
            </a:r>
            <a:r>
              <a:rPr kumimoji="1" lang="ja-JP" altLang="en-US" dirty="0"/>
              <a:t>をまねて</a:t>
            </a:r>
            <a:r>
              <a:rPr kumimoji="1" lang="en-US" altLang="ja-JP" dirty="0"/>
              <a:t>Apple</a:t>
            </a:r>
            <a:r>
              <a:rPr kumimoji="1" lang="ja-JP" altLang="en-US" dirty="0"/>
              <a:t>を開発</a:t>
            </a:r>
            <a:endParaRPr kumimoji="1" lang="en-US" altLang="ja-JP" dirty="0"/>
          </a:p>
          <a:p>
            <a:pPr lvl="1"/>
            <a:r>
              <a:rPr lang="en-US" altLang="ja-JP" dirty="0"/>
              <a:t>Bill Gates </a:t>
            </a:r>
            <a:r>
              <a:rPr lang="ja-JP" altLang="en-US" dirty="0"/>
              <a:t>が</a:t>
            </a:r>
            <a:r>
              <a:rPr lang="en-US" altLang="ja-JP" dirty="0"/>
              <a:t>Altair</a:t>
            </a:r>
            <a:r>
              <a:rPr lang="ja-JP" altLang="en-US" dirty="0"/>
              <a:t>用</a:t>
            </a:r>
            <a:r>
              <a:rPr lang="en-US" altLang="ja-JP" dirty="0"/>
              <a:t>Basic </a:t>
            </a:r>
            <a:r>
              <a:rPr lang="ja-JP" altLang="en-US" dirty="0"/>
              <a:t>コンパイラを開発</a:t>
            </a:r>
            <a:endParaRPr kumimoji="1" lang="en-US" altLang="ja-JP" dirty="0"/>
          </a:p>
          <a:p>
            <a:pPr lvl="1"/>
            <a:endParaRPr kumimoji="1" lang="en-US" altLang="ja-JP" dirty="0"/>
          </a:p>
          <a:p>
            <a:pPr lvl="1"/>
            <a:endParaRPr kumimoji="1" lang="en-US" altLang="ja-JP" dirty="0"/>
          </a:p>
          <a:p>
            <a:r>
              <a:rPr kumimoji="1" lang="en-US" altLang="ja-JP" dirty="0"/>
              <a:t>IBM</a:t>
            </a:r>
            <a:r>
              <a:rPr kumimoji="1" lang="ja-JP" altLang="en-US" dirty="0"/>
              <a:t>の</a:t>
            </a:r>
            <a:r>
              <a:rPr kumimoji="1" lang="en-US" altLang="ja-JP" dirty="0"/>
              <a:t>PC</a:t>
            </a:r>
            <a:r>
              <a:rPr kumimoji="1" lang="ja-JP" altLang="en-US" dirty="0"/>
              <a:t>参入</a:t>
            </a:r>
            <a:endParaRPr kumimoji="1" lang="en-US" altLang="ja-JP" dirty="0"/>
          </a:p>
          <a:p>
            <a:pPr lvl="1"/>
            <a:r>
              <a:rPr kumimoji="1" lang="en-US" altLang="ja-JP" dirty="0"/>
              <a:t>MS-DOS</a:t>
            </a:r>
            <a:r>
              <a:rPr kumimoji="1" lang="ja-JP" altLang="en-US" dirty="0"/>
              <a:t>とインテルプロセッサ</a:t>
            </a:r>
          </a:p>
        </p:txBody>
      </p:sp>
      <p:sp>
        <p:nvSpPr>
          <p:cNvPr id="2" name="タイトル 1"/>
          <p:cNvSpPr>
            <a:spLocks noGrp="1"/>
          </p:cNvSpPr>
          <p:nvPr>
            <p:ph type="title"/>
          </p:nvPr>
        </p:nvSpPr>
        <p:spPr/>
        <p:txBody>
          <a:bodyPr/>
          <a:lstStyle/>
          <a:p>
            <a:r>
              <a:rPr kumimoji="1" lang="en-US" altLang="ja-JP" dirty="0"/>
              <a:t>PC</a:t>
            </a:r>
            <a:r>
              <a:rPr kumimoji="1" lang="ja-JP" altLang="en-US" dirty="0"/>
              <a:t>の出現</a:t>
            </a:r>
          </a:p>
        </p:txBody>
      </p:sp>
      <p:pic>
        <p:nvPicPr>
          <p:cNvPr id="17410" name="Picture 2" descr="http://upload.wikimedia.org/wikipedia/commons/thumb/8/8b/Xerox_Alto.jpg/240px-Xerox_Alto.jpg">
            <a:hlinkClick r:id="rId3" tooltip="Xerox Altoのモニターは縦長だった"/>
          </p:cNvPr>
          <p:cNvPicPr>
            <a:picLocks noChangeAspect="1" noChangeArrowheads="1"/>
          </p:cNvPicPr>
          <p:nvPr/>
        </p:nvPicPr>
        <p:blipFill>
          <a:blip r:embed="rId4" cstate="print"/>
          <a:srcRect/>
          <a:stretch>
            <a:fillRect/>
          </a:stretch>
        </p:blipFill>
        <p:spPr bwMode="auto">
          <a:xfrm>
            <a:off x="8382016" y="2214554"/>
            <a:ext cx="1191478" cy="1588638"/>
          </a:xfrm>
          <a:prstGeom prst="rect">
            <a:avLst/>
          </a:prstGeom>
          <a:noFill/>
        </p:spPr>
      </p:pic>
      <p:sp>
        <p:nvSpPr>
          <p:cNvPr id="5" name="角丸四角形 4"/>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pic>
        <p:nvPicPr>
          <p:cNvPr id="3074" name="Picture 2" descr="E:\PPTResources\Artwork_Imagery\HARDWARE_IMAGERY\Photos - OEM Hardware\Historical - Old\Altair.png"/>
          <p:cNvPicPr>
            <a:picLocks noChangeAspect="1" noChangeArrowheads="1"/>
          </p:cNvPicPr>
          <p:nvPr/>
        </p:nvPicPr>
        <p:blipFill>
          <a:blip r:embed="rId5" cstate="print"/>
          <a:srcRect/>
          <a:stretch>
            <a:fillRect/>
          </a:stretch>
        </p:blipFill>
        <p:spPr bwMode="auto">
          <a:xfrm>
            <a:off x="8910676" y="4071942"/>
            <a:ext cx="1757325" cy="978644"/>
          </a:xfrm>
          <a:prstGeom prst="rect">
            <a:avLst/>
          </a:prstGeom>
          <a:noFill/>
        </p:spPr>
      </p:pic>
      <p:pic>
        <p:nvPicPr>
          <p:cNvPr id="3075" name="Picture 3" descr="E:\PPTResources\Artwork_Imagery\Hardware Photos\OEM HW\Computers - Historical - Early models\Desktop 286 CUI MS-DOS.png"/>
          <p:cNvPicPr>
            <a:picLocks noChangeAspect="1" noChangeArrowheads="1"/>
          </p:cNvPicPr>
          <p:nvPr/>
        </p:nvPicPr>
        <p:blipFill>
          <a:blip r:embed="rId6" cstate="print"/>
          <a:srcRect/>
          <a:stretch>
            <a:fillRect/>
          </a:stretch>
        </p:blipFill>
        <p:spPr bwMode="auto">
          <a:xfrm>
            <a:off x="7667636" y="5072075"/>
            <a:ext cx="1714512" cy="16047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10000"/>
          </a:bodyPr>
          <a:lstStyle/>
          <a:p>
            <a:r>
              <a:rPr kumimoji="1" lang="en-US" altLang="ja-JP" dirty="0"/>
              <a:t>OS</a:t>
            </a:r>
            <a:r>
              <a:rPr kumimoji="1" lang="ja-JP" altLang="en-US" dirty="0"/>
              <a:t>とプログラム</a:t>
            </a:r>
            <a:r>
              <a:rPr lang="ja-JP" altLang="en-US" dirty="0"/>
              <a:t>を分離</a:t>
            </a:r>
            <a:endParaRPr lang="en-US" altLang="ja-JP" dirty="0"/>
          </a:p>
          <a:p>
            <a:pPr lvl="1"/>
            <a:r>
              <a:rPr kumimoji="1" lang="en-US" altLang="ja-JP" dirty="0"/>
              <a:t>OS</a:t>
            </a:r>
            <a:r>
              <a:rPr kumimoji="1" lang="ja-JP" altLang="en-US" dirty="0"/>
              <a:t>依存を最小化</a:t>
            </a:r>
            <a:endParaRPr kumimoji="1" lang="en-US" altLang="ja-JP" dirty="0"/>
          </a:p>
          <a:p>
            <a:pPr lvl="1"/>
            <a:r>
              <a:rPr kumimoji="1" lang="ja-JP" altLang="en-US" dirty="0"/>
              <a:t>一度作成したプログラムを可能な限り</a:t>
            </a:r>
            <a:br>
              <a:rPr kumimoji="1" lang="en-US" altLang="ja-JP" dirty="0"/>
            </a:br>
            <a:r>
              <a:rPr kumimoji="1" lang="ja-JP" altLang="en-US" dirty="0"/>
              <a:t>長期的に動作させる</a:t>
            </a:r>
            <a:endParaRPr kumimoji="1" lang="en-US" altLang="ja-JP" dirty="0"/>
          </a:p>
          <a:p>
            <a:r>
              <a:rPr kumimoji="1" lang="ja-JP" altLang="en-US" dirty="0"/>
              <a:t>独自の仮想マシンを実装</a:t>
            </a:r>
            <a:endParaRPr kumimoji="1" lang="en-US" altLang="ja-JP" dirty="0"/>
          </a:p>
          <a:p>
            <a:pPr lvl="1"/>
            <a:r>
              <a:rPr lang="en-US" altLang="ja-JP" dirty="0"/>
              <a:t>Java:	</a:t>
            </a:r>
            <a:r>
              <a:rPr lang="en-US" altLang="ja-JP" dirty="0" err="1"/>
              <a:t>JavaVM</a:t>
            </a:r>
            <a:endParaRPr lang="en-US" altLang="ja-JP" dirty="0"/>
          </a:p>
          <a:p>
            <a:pPr lvl="1"/>
            <a:r>
              <a:rPr kumimoji="1" lang="en-US" altLang="ja-JP" dirty="0"/>
              <a:t>.NET:	</a:t>
            </a:r>
            <a:r>
              <a:rPr kumimoji="1" lang="en-US" altLang="ja-JP" b="1" u="sng" dirty="0">
                <a:solidFill>
                  <a:schemeClr val="accent2"/>
                </a:solidFill>
              </a:rPr>
              <a:t>C</a:t>
            </a:r>
            <a:r>
              <a:rPr kumimoji="1" lang="en-US" altLang="ja-JP" dirty="0"/>
              <a:t>ommon </a:t>
            </a:r>
            <a:r>
              <a:rPr kumimoji="1" lang="en-US" altLang="ja-JP" b="1" u="sng" dirty="0">
                <a:solidFill>
                  <a:schemeClr val="accent2"/>
                </a:solidFill>
              </a:rPr>
              <a:t>L</a:t>
            </a:r>
            <a:r>
              <a:rPr kumimoji="1" lang="en-US" altLang="ja-JP" dirty="0"/>
              <a:t>anguage </a:t>
            </a:r>
            <a:r>
              <a:rPr kumimoji="1" lang="en-US" altLang="ja-JP" b="1" u="sng" dirty="0">
                <a:solidFill>
                  <a:schemeClr val="accent2"/>
                </a:solidFill>
              </a:rPr>
              <a:t>R</a:t>
            </a:r>
            <a:r>
              <a:rPr kumimoji="1" lang="en-US" altLang="ja-JP" dirty="0"/>
              <a:t>untime</a:t>
            </a:r>
          </a:p>
          <a:p>
            <a:r>
              <a:rPr kumimoji="1" lang="ja-JP" altLang="en-US" dirty="0"/>
              <a:t>コンパイル時には、中間言語 </a:t>
            </a:r>
            <a:r>
              <a:rPr kumimoji="1" lang="en-US" altLang="ja-JP" dirty="0"/>
              <a:t>(</a:t>
            </a:r>
            <a:r>
              <a:rPr kumimoji="1" lang="en-US" altLang="ja-JP" b="1" u="sng" dirty="0">
                <a:solidFill>
                  <a:schemeClr val="accent2"/>
                </a:solidFill>
              </a:rPr>
              <a:t>I</a:t>
            </a:r>
            <a:r>
              <a:rPr kumimoji="1" lang="en-US" altLang="ja-JP" dirty="0"/>
              <a:t>mmediate </a:t>
            </a:r>
            <a:r>
              <a:rPr kumimoji="1" lang="en-US" altLang="ja-JP" b="1" u="sng" dirty="0">
                <a:solidFill>
                  <a:schemeClr val="accent2"/>
                </a:solidFill>
              </a:rPr>
              <a:t>L</a:t>
            </a:r>
            <a:r>
              <a:rPr kumimoji="1" lang="en-US" altLang="ja-JP" dirty="0"/>
              <a:t>anguage) </a:t>
            </a:r>
            <a:r>
              <a:rPr kumimoji="1" lang="ja-JP" altLang="en-US" dirty="0"/>
              <a:t>になる</a:t>
            </a:r>
            <a:endParaRPr kumimoji="1" lang="en-US" altLang="ja-JP" dirty="0"/>
          </a:p>
          <a:p>
            <a:r>
              <a:rPr lang="ja-JP" altLang="en-US" dirty="0"/>
              <a:t>実行時に機械語にコンパイルされる </a:t>
            </a:r>
            <a:r>
              <a:rPr lang="en-US" altLang="ja-JP" dirty="0"/>
              <a:t>(</a:t>
            </a:r>
            <a:r>
              <a:rPr lang="en-US" altLang="ja-JP" b="1" u="sng" dirty="0">
                <a:solidFill>
                  <a:schemeClr val="accent2"/>
                </a:solidFill>
              </a:rPr>
              <a:t>J</a:t>
            </a:r>
            <a:r>
              <a:rPr lang="en-US" altLang="ja-JP" dirty="0"/>
              <a:t>ust </a:t>
            </a:r>
            <a:r>
              <a:rPr lang="en-US" altLang="ja-JP" b="1" u="sng" dirty="0">
                <a:solidFill>
                  <a:schemeClr val="accent2"/>
                </a:solidFill>
              </a:rPr>
              <a:t>I</a:t>
            </a:r>
            <a:r>
              <a:rPr lang="en-US" altLang="ja-JP" dirty="0"/>
              <a:t>n </a:t>
            </a:r>
            <a:r>
              <a:rPr lang="en-US" altLang="ja-JP" b="1" u="sng" dirty="0">
                <a:solidFill>
                  <a:schemeClr val="accent2"/>
                </a:solidFill>
              </a:rPr>
              <a:t>T</a:t>
            </a:r>
            <a:r>
              <a:rPr lang="en-US" altLang="ja-JP" dirty="0"/>
              <a:t>ime Compiler)</a:t>
            </a:r>
            <a:endParaRPr kumimoji="1" lang="ja-JP" altLang="en-US" dirty="0"/>
          </a:p>
        </p:txBody>
      </p:sp>
      <p:sp>
        <p:nvSpPr>
          <p:cNvPr id="2" name="タイトル 1"/>
          <p:cNvSpPr>
            <a:spLocks noGrp="1"/>
          </p:cNvSpPr>
          <p:nvPr>
            <p:ph type="title"/>
          </p:nvPr>
        </p:nvSpPr>
        <p:spPr/>
        <p:txBody>
          <a:bodyPr/>
          <a:lstStyle/>
          <a:p>
            <a:r>
              <a:rPr kumimoji="1" lang="en-US" altLang="ja-JP" dirty="0"/>
              <a:t>.NET </a:t>
            </a:r>
            <a:r>
              <a:rPr kumimoji="1" lang="ja-JP" altLang="en-US" dirty="0"/>
              <a:t>と </a:t>
            </a:r>
            <a:r>
              <a:rPr kumimoji="1" lang="en-US" altLang="ja-JP" dirty="0"/>
              <a:t>Java</a:t>
            </a:r>
            <a:endParaRPr kumimoji="1" lang="ja-JP" altLang="en-US" dirty="0"/>
          </a:p>
        </p:txBody>
      </p:sp>
      <p:sp>
        <p:nvSpPr>
          <p:cNvPr id="5" name="角丸四角形 4"/>
          <p:cNvSpPr/>
          <p:nvPr/>
        </p:nvSpPr>
        <p:spPr bwMode="auto">
          <a:xfrm>
            <a:off x="9167834" y="185736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50017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114298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Runtime</a:t>
            </a:r>
          </a:p>
          <a:p>
            <a:pPr algn="ctr" defTabSz="914099"/>
            <a:r>
              <a:rPr lang="en-US" altLang="ja-JP" sz="1050" dirty="0">
                <a:solidFill>
                  <a:srgbClr val="FFFFFF"/>
                </a:solidFill>
                <a:effectLst>
                  <a:outerShdw blurRad="38100" dist="38100" dir="2700000" algn="tl">
                    <a:srgbClr val="000000">
                      <a:alpha val="43137"/>
                    </a:srgbClr>
                  </a:outerShdw>
                </a:effectLst>
                <a:latin typeface="+mj-lt"/>
              </a:rPr>
              <a:t>Virtual Machine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85000" lnSpcReduction="20000"/>
          </a:bodyPr>
          <a:lstStyle/>
          <a:p>
            <a:r>
              <a:rPr kumimoji="1" lang="ja-JP" altLang="en-US" dirty="0"/>
              <a:t>コンピュータは機械語しか理解できない！</a:t>
            </a:r>
            <a:endParaRPr kumimoji="1" lang="en-US" altLang="ja-JP" dirty="0"/>
          </a:p>
          <a:p>
            <a:r>
              <a:rPr kumimoji="1" lang="en-US" altLang="ja-JP" dirty="0"/>
              <a:t>FORTRAN</a:t>
            </a:r>
          </a:p>
          <a:p>
            <a:pPr lvl="1"/>
            <a:r>
              <a:rPr kumimoji="1" lang="en-US" altLang="ja-JP" dirty="0"/>
              <a:t>1954</a:t>
            </a:r>
            <a:r>
              <a:rPr kumimoji="1" lang="ja-JP" altLang="en-US" dirty="0"/>
              <a:t>年に</a:t>
            </a:r>
            <a:r>
              <a:rPr kumimoji="1" lang="en-US" altLang="ja-JP" dirty="0"/>
              <a:t>IBM</a:t>
            </a:r>
            <a:r>
              <a:rPr kumimoji="1" lang="ja-JP" altLang="en-US" dirty="0"/>
              <a:t>のジョン・バッカスによって開発された世界最初の高級言語</a:t>
            </a:r>
            <a:endParaRPr kumimoji="1" lang="en-US" altLang="ja-JP" dirty="0"/>
          </a:p>
          <a:p>
            <a:pPr lvl="1"/>
            <a:r>
              <a:rPr kumimoji="1" lang="ja-JP" altLang="en-US" dirty="0"/>
              <a:t>アポロ計画に採用。</a:t>
            </a:r>
            <a:r>
              <a:rPr kumimoji="1" lang="en-US" altLang="ja-JP" dirty="0"/>
              <a:t>FORTRAN</a:t>
            </a:r>
            <a:r>
              <a:rPr kumimoji="1" lang="ja-JP" altLang="en-US" dirty="0"/>
              <a:t>が生まれていなければ</a:t>
            </a:r>
            <a:r>
              <a:rPr kumimoji="1" lang="en-US" altLang="ja-JP" dirty="0"/>
              <a:t>60</a:t>
            </a:r>
            <a:r>
              <a:rPr kumimoji="1" lang="ja-JP" altLang="en-US" dirty="0"/>
              <a:t>年代に人類は月に行けなかった</a:t>
            </a:r>
            <a:r>
              <a:rPr kumimoji="1" lang="en-US" altLang="ja-JP" dirty="0"/>
              <a:t>!?</a:t>
            </a:r>
          </a:p>
          <a:p>
            <a:pPr lvl="1"/>
            <a:r>
              <a:rPr kumimoji="1" lang="en-US" altLang="ja-JP" dirty="0"/>
              <a:t>Microsoft</a:t>
            </a:r>
            <a:r>
              <a:rPr kumimoji="1" lang="ja-JP" altLang="en-US" dirty="0"/>
              <a:t>も</a:t>
            </a:r>
            <a:r>
              <a:rPr kumimoji="1" lang="en-US" altLang="ja-JP" dirty="0"/>
              <a:t>1977</a:t>
            </a:r>
            <a:r>
              <a:rPr kumimoji="1" lang="ja-JP" altLang="en-US" dirty="0"/>
              <a:t>年に製品化</a:t>
            </a:r>
            <a:endParaRPr kumimoji="1" lang="en-US" altLang="ja-JP" dirty="0"/>
          </a:p>
          <a:p>
            <a:r>
              <a:rPr kumimoji="1" lang="en-US" altLang="ja-JP" dirty="0"/>
              <a:t>COBOL</a:t>
            </a:r>
          </a:p>
          <a:p>
            <a:pPr lvl="1"/>
            <a:r>
              <a:rPr kumimoji="1" lang="en-US" altLang="ja-JP" dirty="0"/>
              <a:t>1959</a:t>
            </a:r>
            <a:r>
              <a:rPr kumimoji="1" lang="ja-JP" altLang="en-US" dirty="0"/>
              <a:t>年</a:t>
            </a:r>
            <a:r>
              <a:rPr lang="zh-TW" altLang="en-US" dirty="0"/>
              <a:t>共通事務処理用言語</a:t>
            </a:r>
            <a:endParaRPr lang="en-US" altLang="zh-TW" dirty="0"/>
          </a:p>
          <a:p>
            <a:pPr lvl="1"/>
            <a:r>
              <a:rPr lang="en-US" altLang="ja-JP" dirty="0"/>
              <a:t>MS</a:t>
            </a:r>
            <a:r>
              <a:rPr lang="ja-JP" altLang="en-US" dirty="0"/>
              <a:t>も</a:t>
            </a:r>
            <a:r>
              <a:rPr lang="en-US" altLang="ja-JP" dirty="0"/>
              <a:t>1978</a:t>
            </a:r>
            <a:r>
              <a:rPr lang="ja-JP" altLang="en-US" dirty="0"/>
              <a:t>年に製品化</a:t>
            </a:r>
            <a:endParaRPr lang="en-US" altLang="zh-TW" dirty="0"/>
          </a:p>
          <a:p>
            <a:r>
              <a:rPr kumimoji="1" lang="en-US" altLang="ja-JP" dirty="0"/>
              <a:t>C(1972)</a:t>
            </a:r>
            <a:r>
              <a:rPr kumimoji="1" lang="ja-JP" altLang="en-US" dirty="0" err="1"/>
              <a:t>、</a:t>
            </a:r>
            <a:r>
              <a:rPr kumimoji="1" lang="en-US" altLang="ja-JP" dirty="0"/>
              <a:t>Pascal(1970)</a:t>
            </a:r>
            <a:r>
              <a:rPr kumimoji="1" lang="ja-JP" altLang="en-US" dirty="0"/>
              <a:t>　構造化言語</a:t>
            </a:r>
            <a:endParaRPr kumimoji="1" lang="en-US" altLang="ja-JP" dirty="0"/>
          </a:p>
          <a:p>
            <a:r>
              <a:rPr kumimoji="1" lang="en-US" altLang="ja-JP" dirty="0"/>
              <a:t>Lisp(1958)</a:t>
            </a:r>
            <a:r>
              <a:rPr kumimoji="1" lang="ja-JP" altLang="en-US" dirty="0" err="1"/>
              <a:t>、</a:t>
            </a:r>
            <a:r>
              <a:rPr kumimoji="1" lang="en-US" altLang="ja-JP" dirty="0"/>
              <a:t>Prolog(1972)</a:t>
            </a:r>
            <a:r>
              <a:rPr kumimoji="1" lang="ja-JP" altLang="en-US" dirty="0"/>
              <a:t>　関数型、論理型言語</a:t>
            </a:r>
            <a:endParaRPr kumimoji="1" lang="en-US" altLang="ja-JP" dirty="0"/>
          </a:p>
          <a:p>
            <a:r>
              <a:rPr kumimoji="1" lang="en-US" altLang="ja-JP" dirty="0" err="1"/>
              <a:t>SmallTalk</a:t>
            </a:r>
            <a:r>
              <a:rPr kumimoji="1" lang="en-US" altLang="ja-JP" dirty="0"/>
              <a:t>(1972)</a:t>
            </a:r>
            <a:r>
              <a:rPr kumimoji="1" lang="ja-JP" altLang="en-US" dirty="0"/>
              <a:t>　オブジェクト指向</a:t>
            </a:r>
          </a:p>
        </p:txBody>
      </p:sp>
      <p:sp>
        <p:nvSpPr>
          <p:cNvPr id="2" name="タイトル 1"/>
          <p:cNvSpPr>
            <a:spLocks noGrp="1"/>
          </p:cNvSpPr>
          <p:nvPr>
            <p:ph type="title"/>
          </p:nvPr>
        </p:nvSpPr>
        <p:spPr/>
        <p:txBody>
          <a:bodyPr/>
          <a:lstStyle/>
          <a:p>
            <a:r>
              <a:rPr kumimoji="1" lang="ja-JP" altLang="en-US" dirty="0"/>
              <a:t>高級言語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8">
            <a:extLst>
              <a:ext uri="{FF2B5EF4-FFF2-40B4-BE49-F238E27FC236}">
                <a16:creationId xmlns:a16="http://schemas.microsoft.com/office/drawing/2014/main" id="{3ADE5ABB-24FA-489B-A406-30D4D60662E5}"/>
              </a:ext>
            </a:extLst>
          </p:cNvPr>
          <p:cNvSpPr/>
          <p:nvPr>
            <p:custDataLst>
              <p:tags r:id="rId1"/>
            </p:custDataLst>
          </p:nvPr>
        </p:nvSpPr>
        <p:spPr bwMode="auto">
          <a:xfrm>
            <a:off x="10328824" y="188640"/>
            <a:ext cx="1650449" cy="1226937"/>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
        <p:nvSpPr>
          <p:cNvPr id="37" name="Rectangle 2"/>
          <p:cNvSpPr>
            <a:spLocks noGrp="1" noChangeArrowheads="1"/>
          </p:cNvSpPr>
          <p:nvPr>
            <p:ph type="title"/>
          </p:nvPr>
        </p:nvSpPr>
        <p:spPr/>
        <p:txBody>
          <a:bodyPr/>
          <a:lstStyle/>
          <a:p>
            <a:r>
              <a:rPr lang="ja-JP" dirty="0"/>
              <a:t>仮想化</a:t>
            </a:r>
            <a:endParaRPr lang="ja-JP" altLang="en-US" dirty="0"/>
          </a:p>
        </p:txBody>
      </p:sp>
      <p:sp>
        <p:nvSpPr>
          <p:cNvPr id="66" name="正方形/長方形 65"/>
          <p:cNvSpPr>
            <a:spLocks noChangeArrowheads="1"/>
          </p:cNvSpPr>
          <p:nvPr/>
        </p:nvSpPr>
        <p:spPr bwMode="auto">
          <a:xfrm>
            <a:off x="2209800" y="1959429"/>
            <a:ext cx="2743200" cy="3931308"/>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67" name="正方形/長方形 328713"/>
          <p:cNvSpPr>
            <a:spLocks noChangeArrowheads="1"/>
          </p:cNvSpPr>
          <p:nvPr/>
        </p:nvSpPr>
        <p:spPr bwMode="auto">
          <a:xfrm>
            <a:off x="2326159" y="2052730"/>
            <a:ext cx="2489761" cy="2306616"/>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fontAlgn="base">
              <a:spcBef>
                <a:spcPct val="0"/>
              </a:spcBef>
              <a:spcAft>
                <a:spcPct val="0"/>
              </a:spcAft>
              <a:defRPr/>
            </a:pPr>
            <a:endParaRPr kumimoji="0" lang="ja-JP" altLang="en-US" sz="2400">
              <a:solidFill>
                <a:srgbClr val="000000"/>
              </a:solidFill>
            </a:endParaRPr>
          </a:p>
        </p:txBody>
      </p:sp>
      <p:sp>
        <p:nvSpPr>
          <p:cNvPr id="68" name="正方形/長方形 328714"/>
          <p:cNvSpPr>
            <a:spLocks noChangeArrowheads="1"/>
          </p:cNvSpPr>
          <p:nvPr/>
        </p:nvSpPr>
        <p:spPr bwMode="auto">
          <a:xfrm>
            <a:off x="2319784" y="5071588"/>
            <a:ext cx="2523235"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69" name="正方形/長方形 328715"/>
          <p:cNvSpPr>
            <a:spLocks noChangeArrowheads="1"/>
          </p:cNvSpPr>
          <p:nvPr/>
        </p:nvSpPr>
        <p:spPr bwMode="auto">
          <a:xfrm>
            <a:off x="2319784" y="4450703"/>
            <a:ext cx="2523235" cy="585960"/>
          </a:xfrm>
          <a:prstGeom prst="rect">
            <a:avLst/>
          </a:prstGeom>
          <a:solidFill>
            <a:srgbClr val="AAD228"/>
          </a:solidFill>
          <a:ln w="19050" cap="flat" cmpd="sng" algn="ctr">
            <a:solidFill>
              <a:srgbClr val="AAD228">
                <a:shade val="50000"/>
              </a:srgbClr>
            </a:solidFill>
            <a:prstDash val="solid"/>
            <a:headEnd/>
            <a:tailEnd/>
          </a:ln>
          <a:effectLst/>
        </p:spPr>
        <p:txBody>
          <a:bodyPr lIns="54864" tIns="50941" rIns="54864" bIns="50941" anchor="ctr"/>
          <a:lstStyle/>
          <a:p>
            <a:pPr algn="ctr" eaLnBrk="0" fontAlgn="base" hangingPunct="0">
              <a:spcBef>
                <a:spcPct val="0"/>
              </a:spcBef>
              <a:spcAft>
                <a:spcPct val="0"/>
              </a:spcAft>
              <a:defRPr/>
            </a:pPr>
            <a:endParaRPr kumimoji="0" lang="en-US" altLang="ja-JP" b="1" dirty="0">
              <a:solidFill>
                <a:srgbClr val="FFFFFF"/>
              </a:solidFill>
              <a:cs typeface="Arial" pitchFamily="34" charset="0"/>
            </a:endParaRPr>
          </a:p>
        </p:txBody>
      </p:sp>
      <p:grpSp>
        <p:nvGrpSpPr>
          <p:cNvPr id="2" name="Group 14"/>
          <p:cNvGrpSpPr>
            <a:grpSpLocks/>
          </p:cNvGrpSpPr>
          <p:nvPr/>
        </p:nvGrpSpPr>
        <p:grpSpPr bwMode="auto">
          <a:xfrm>
            <a:off x="2431360" y="3110064"/>
            <a:ext cx="2300080" cy="609343"/>
            <a:chOff x="528" y="2337"/>
            <a:chExt cx="2208" cy="879"/>
          </a:xfrm>
        </p:grpSpPr>
        <p:sp>
          <p:nvSpPr>
            <p:cNvPr id="71" name="正方形/長方形 328718"/>
            <p:cNvSpPr>
              <a:spLocks noChangeArrowheads="1"/>
            </p:cNvSpPr>
            <p:nvPr/>
          </p:nvSpPr>
          <p:spPr bwMode="auto">
            <a:xfrm>
              <a:off x="528"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sp>
          <p:nvSpPr>
            <p:cNvPr id="72" name="正方形/長方形 328719"/>
            <p:cNvSpPr>
              <a:spLocks noChangeArrowheads="1"/>
            </p:cNvSpPr>
            <p:nvPr/>
          </p:nvSpPr>
          <p:spPr bwMode="auto">
            <a:xfrm>
              <a:off x="1680"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grpSp>
      <p:pic>
        <p:nvPicPr>
          <p:cNvPr id="73" name="Picture 38" descr="Virtual Server 2005 Enterprise Edition R2 logo rev"/>
          <p:cNvPicPr>
            <a:picLocks noChangeAspect="1" noChangeArrowheads="1"/>
          </p:cNvPicPr>
          <p:nvPr/>
        </p:nvPicPr>
        <p:blipFill>
          <a:blip r:embed="rId4" cstate="print"/>
          <a:srcRect/>
          <a:stretch>
            <a:fillRect/>
          </a:stretch>
        </p:blipFill>
        <p:spPr bwMode="auto">
          <a:xfrm>
            <a:off x="2472268" y="3863342"/>
            <a:ext cx="2218789" cy="427971"/>
          </a:xfrm>
          <a:prstGeom prst="rect">
            <a:avLst/>
          </a:prstGeom>
          <a:noFill/>
          <a:ln w="9525">
            <a:noFill/>
            <a:miter lim="800000"/>
            <a:headEnd/>
            <a:tailEnd/>
          </a:ln>
        </p:spPr>
      </p:pic>
      <p:pic>
        <p:nvPicPr>
          <p:cNvPr id="74" name="Picture 37" descr="Windows Server 2003 r2 enterprise edition logo reverse"/>
          <p:cNvPicPr>
            <a:picLocks noChangeAspect="1" noChangeArrowheads="1"/>
          </p:cNvPicPr>
          <p:nvPr/>
        </p:nvPicPr>
        <p:blipFill>
          <a:blip r:embed="rId5" cstate="print"/>
          <a:srcRect/>
          <a:stretch>
            <a:fillRect/>
          </a:stretch>
        </p:blipFill>
        <p:spPr bwMode="auto">
          <a:xfrm>
            <a:off x="3156857" y="4707690"/>
            <a:ext cx="1576680" cy="306749"/>
          </a:xfrm>
          <a:prstGeom prst="rect">
            <a:avLst/>
          </a:prstGeom>
          <a:noFill/>
          <a:ln w="9525">
            <a:noFill/>
            <a:miter lim="800000"/>
            <a:headEnd/>
            <a:tailEnd/>
          </a:ln>
        </p:spPr>
      </p:pic>
      <p:sp>
        <p:nvSpPr>
          <p:cNvPr id="76" name="円/楕円 75"/>
          <p:cNvSpPr/>
          <p:nvPr/>
        </p:nvSpPr>
        <p:spPr bwMode="auto">
          <a:xfrm>
            <a:off x="2438400" y="2229680"/>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7" name="円/楕円 76"/>
          <p:cNvSpPr/>
          <p:nvPr/>
        </p:nvSpPr>
        <p:spPr bwMode="auto">
          <a:xfrm>
            <a:off x="3657600" y="2238146"/>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9" name="正方形/長方形 78"/>
          <p:cNvSpPr>
            <a:spLocks noChangeArrowheads="1"/>
          </p:cNvSpPr>
          <p:nvPr/>
        </p:nvSpPr>
        <p:spPr bwMode="auto">
          <a:xfrm>
            <a:off x="5762979" y="3006426"/>
            <a:ext cx="3962400" cy="2895600"/>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43" name="正方形/長方形 328718"/>
          <p:cNvSpPr>
            <a:spLocks noChangeArrowheads="1"/>
          </p:cNvSpPr>
          <p:nvPr/>
        </p:nvSpPr>
        <p:spPr bwMode="auto">
          <a:xfrm>
            <a:off x="5835650" y="4633437"/>
            <a:ext cx="3790950" cy="401991"/>
          </a:xfrm>
          <a:prstGeom prst="rect">
            <a:avLst/>
          </a:prstGeom>
          <a:solidFill>
            <a:schemeClr val="accent5">
              <a:tint val="62000"/>
              <a:satMod val="180000"/>
            </a:schemeClr>
          </a:solidFill>
          <a:ln>
            <a:noFill/>
            <a:headEnd/>
            <a:tailEnd/>
          </a:ln>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endParaRPr kumimoji="0" lang="en-US" altLang="ja-JP" sz="1600" dirty="0">
              <a:solidFill>
                <a:srgbClr val="000000"/>
              </a:solidFill>
              <a:cs typeface="Arial" pitchFamily="34" charset="0"/>
            </a:endParaRPr>
          </a:p>
        </p:txBody>
      </p:sp>
      <p:sp>
        <p:nvSpPr>
          <p:cNvPr id="80" name="正方形/長方形 328713"/>
          <p:cNvSpPr>
            <a:spLocks noChangeArrowheads="1"/>
          </p:cNvSpPr>
          <p:nvPr/>
        </p:nvSpPr>
        <p:spPr bwMode="auto">
          <a:xfrm>
            <a:off x="5906098" y="4735037"/>
            <a:ext cx="3654071" cy="230364"/>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algn="ctr" fontAlgn="base">
              <a:spcBef>
                <a:spcPct val="0"/>
              </a:spcBef>
              <a:spcAft>
                <a:spcPct val="0"/>
              </a:spcAft>
              <a:defRPr/>
            </a:pPr>
            <a:r>
              <a:rPr kumimoji="0" lang="en-US" altLang="ja-JP" sz="1400" dirty="0">
                <a:solidFill>
                  <a:srgbClr val="FFFFFF"/>
                </a:solidFill>
                <a:effectLst>
                  <a:outerShdw blurRad="38100" dist="38100" dir="2700000" algn="tl">
                    <a:srgbClr val="000000">
                      <a:alpha val="43137"/>
                    </a:srgbClr>
                  </a:outerShdw>
                </a:effectLst>
              </a:rPr>
              <a:t>Windows Hypervisor</a:t>
            </a:r>
            <a:endParaRPr kumimoji="0" lang="ja-JP" altLang="en-US" sz="1400" dirty="0">
              <a:solidFill>
                <a:srgbClr val="FFFFFF"/>
              </a:solidFill>
              <a:effectLst>
                <a:outerShdw blurRad="38100" dist="38100" dir="2700000" algn="tl">
                  <a:srgbClr val="000000">
                    <a:alpha val="43137"/>
                  </a:srgbClr>
                </a:outerShdw>
              </a:effectLst>
            </a:endParaRPr>
          </a:p>
        </p:txBody>
      </p:sp>
      <p:sp>
        <p:nvSpPr>
          <p:cNvPr id="81" name="正方形/長方形 328714"/>
          <p:cNvSpPr>
            <a:spLocks noChangeArrowheads="1"/>
          </p:cNvSpPr>
          <p:nvPr/>
        </p:nvSpPr>
        <p:spPr bwMode="auto">
          <a:xfrm>
            <a:off x="5872963" y="5082877"/>
            <a:ext cx="3776217"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82" name="正方形/長方形 328718"/>
          <p:cNvSpPr>
            <a:spLocks noChangeArrowheads="1"/>
          </p:cNvSpPr>
          <p:nvPr/>
        </p:nvSpPr>
        <p:spPr bwMode="auto">
          <a:xfrm>
            <a:off x="7286979"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3" name="正方形/長方形 328719"/>
          <p:cNvSpPr>
            <a:spLocks noChangeArrowheads="1"/>
          </p:cNvSpPr>
          <p:nvPr/>
        </p:nvSpPr>
        <p:spPr bwMode="auto">
          <a:xfrm>
            <a:off x="8487021"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4" name="円/楕円 83"/>
          <p:cNvSpPr/>
          <p:nvPr/>
        </p:nvSpPr>
        <p:spPr bwMode="auto">
          <a:xfrm>
            <a:off x="7272867"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5" name="円/楕円 84"/>
          <p:cNvSpPr/>
          <p:nvPr/>
        </p:nvSpPr>
        <p:spPr bwMode="auto">
          <a:xfrm>
            <a:off x="8525934"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9" name="正方形/長方形 328718"/>
          <p:cNvSpPr>
            <a:spLocks noChangeArrowheads="1"/>
          </p:cNvSpPr>
          <p:nvPr/>
        </p:nvSpPr>
        <p:spPr bwMode="auto">
          <a:xfrm>
            <a:off x="5833534" y="4030188"/>
            <a:ext cx="1295400" cy="603249"/>
          </a:xfrm>
          <a:prstGeom prst="rect">
            <a:avLst/>
          </a:prstGeom>
          <a:solidFill>
            <a:schemeClr val="accent5">
              <a:tint val="62000"/>
              <a:satMod val="180000"/>
            </a:schemeClr>
          </a:solidFill>
          <a:ln>
            <a:noFill/>
            <a:headEnd/>
            <a:tailEnd/>
          </a:ln>
          <a:effectLst/>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管理 </a:t>
            </a:r>
            <a:r>
              <a:rPr kumimoji="0" lang="en-US" altLang="ja-JP" sz="1600" dirty="0">
                <a:solidFill>
                  <a:srgbClr val="000000"/>
                </a:solidFill>
                <a:cs typeface="Arial" pitchFamily="34" charset="0"/>
              </a:rPr>
              <a:t>OS</a:t>
            </a:r>
          </a:p>
        </p:txBody>
      </p:sp>
      <p:pic>
        <p:nvPicPr>
          <p:cNvPr id="92" name="Picture 25" descr="\\.PSF\Parallels Share\Virtualization PPT\Windows-Server-2008-Logo.png"/>
          <p:cNvPicPr>
            <a:picLocks noChangeAspect="1" noChangeArrowheads="1"/>
          </p:cNvPicPr>
          <p:nvPr/>
        </p:nvPicPr>
        <p:blipFill>
          <a:blip r:embed="rId6" cstate="print"/>
          <a:srcRect/>
          <a:stretch>
            <a:fillRect/>
          </a:stretch>
        </p:blipFill>
        <p:spPr bwMode="auto">
          <a:xfrm>
            <a:off x="5954890" y="4397782"/>
            <a:ext cx="1111171" cy="168812"/>
          </a:xfrm>
          <a:prstGeom prst="rect">
            <a:avLst/>
          </a:prstGeom>
          <a:noFill/>
          <a:ln w="9525">
            <a:noFill/>
            <a:miter lim="800000"/>
            <a:headEnd/>
            <a:tailEnd/>
          </a:ln>
          <a:effectLst>
            <a:outerShdw dist="12700" dir="5400000" algn="ctr" rotWithShape="0">
              <a:srgbClr val="000000"/>
            </a:outerShdw>
          </a:effectLst>
        </p:spPr>
      </p:pic>
      <p:sp>
        <p:nvSpPr>
          <p:cNvPr id="93" name="円/楕円 92"/>
          <p:cNvSpPr/>
          <p:nvPr/>
        </p:nvSpPr>
        <p:spPr bwMode="auto">
          <a:xfrm>
            <a:off x="5915379"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99" name="テキスト ボックス 98"/>
          <p:cNvSpPr txBox="1"/>
          <p:nvPr/>
        </p:nvSpPr>
        <p:spPr>
          <a:xfrm>
            <a:off x="7021294" y="6291942"/>
            <a:ext cx="1340556" cy="338554"/>
          </a:xfrm>
          <a:prstGeom prst="rect">
            <a:avLst/>
          </a:prstGeom>
          <a:noFill/>
        </p:spPr>
        <p:txBody>
          <a:bodyPr wrap="square" rtlCol="0">
            <a:spAutoFit/>
          </a:bodyPr>
          <a:lstStyle/>
          <a:p>
            <a:pPr algn="ctr" fontAlgn="base">
              <a:spcBef>
                <a:spcPct val="0"/>
              </a:spcBef>
              <a:spcAft>
                <a:spcPct val="0"/>
              </a:spcAft>
              <a:defRPr/>
            </a:pPr>
            <a:r>
              <a:rPr lang="en-US" altLang="ja-JP" sz="1600" dirty="0">
                <a:solidFill>
                  <a:srgbClr val="FFFFFF"/>
                </a:solidFill>
              </a:rPr>
              <a:t>Hyper-V</a:t>
            </a:r>
            <a:endParaRPr lang="ja-JP" altLang="en-US" sz="1600" dirty="0" err="1">
              <a:solidFill>
                <a:srgbClr val="FFFFFF"/>
              </a:solidFill>
            </a:endParaRPr>
          </a:p>
        </p:txBody>
      </p:sp>
      <p:sp>
        <p:nvSpPr>
          <p:cNvPr id="38" name="テキスト ボックス 37"/>
          <p:cNvSpPr txBox="1"/>
          <p:nvPr/>
        </p:nvSpPr>
        <p:spPr>
          <a:xfrm>
            <a:off x="5905432" y="1213125"/>
            <a:ext cx="3793089"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ハードウェアのエミュレーションを</a:t>
            </a:r>
            <a:br>
              <a:rPr lang="en-US" altLang="ja-JP" sz="1600" dirty="0"/>
            </a:br>
            <a:r>
              <a:rPr lang="ja-JP" altLang="en-US" sz="1600" dirty="0"/>
              <a:t>介さずにゲスト</a:t>
            </a:r>
            <a:r>
              <a:rPr lang="en-US" altLang="ja-JP" sz="1600" dirty="0"/>
              <a:t>OS</a:t>
            </a:r>
            <a:r>
              <a:rPr lang="ja-JP" altLang="en-US" sz="1600" dirty="0"/>
              <a:t>が動作</a:t>
            </a:r>
          </a:p>
        </p:txBody>
      </p:sp>
      <p:sp>
        <p:nvSpPr>
          <p:cNvPr id="39" name="テキスト ボックス 38"/>
          <p:cNvSpPr txBox="1"/>
          <p:nvPr/>
        </p:nvSpPr>
        <p:spPr>
          <a:xfrm>
            <a:off x="1970968" y="1203242"/>
            <a:ext cx="3428992"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仮想化ソフトウェアが</a:t>
            </a:r>
            <a:br>
              <a:rPr lang="en-US" altLang="ja-JP" sz="1600" dirty="0"/>
            </a:br>
            <a:r>
              <a:rPr lang="ja-JP" altLang="en-US" sz="1600" dirty="0"/>
              <a:t>ハードウェアをエミュレーション</a:t>
            </a:r>
          </a:p>
        </p:txBody>
      </p:sp>
      <p:sp>
        <p:nvSpPr>
          <p:cNvPr id="40" name="左中かっこ 39"/>
          <p:cNvSpPr/>
          <p:nvPr/>
        </p:nvSpPr>
        <p:spPr bwMode="auto">
          <a:xfrm rot="5400000">
            <a:off x="6258279" y="2188529"/>
            <a:ext cx="304800" cy="1143000"/>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1" name="左中かっこ 40"/>
          <p:cNvSpPr/>
          <p:nvPr/>
        </p:nvSpPr>
        <p:spPr bwMode="auto">
          <a:xfrm rot="5400000">
            <a:off x="8223957" y="1571873"/>
            <a:ext cx="304800" cy="2393244"/>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2" name="テキスト ボックス 41"/>
          <p:cNvSpPr txBox="1"/>
          <p:nvPr/>
        </p:nvSpPr>
        <p:spPr>
          <a:xfrm>
            <a:off x="5731935"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t>親パーティション</a:t>
            </a:r>
            <a:endParaRPr lang="ja-JP" altLang="en-US" sz="1200" dirty="0" err="1">
              <a:solidFill>
                <a:srgbClr val="FFFFFF"/>
              </a:solidFill>
            </a:endParaRPr>
          </a:p>
        </p:txBody>
      </p:sp>
      <p:sp>
        <p:nvSpPr>
          <p:cNvPr id="44" name="テキスト ボックス 43"/>
          <p:cNvSpPr txBox="1"/>
          <p:nvPr/>
        </p:nvSpPr>
        <p:spPr>
          <a:xfrm>
            <a:off x="7690557"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solidFill>
                  <a:srgbClr val="FFFFFF"/>
                </a:solidFill>
              </a:rPr>
              <a:t>子パーティション</a:t>
            </a:r>
          </a:p>
        </p:txBody>
      </p:sp>
      <p:sp>
        <p:nvSpPr>
          <p:cNvPr id="46" name="正方形/長方形 45"/>
          <p:cNvSpPr/>
          <p:nvPr/>
        </p:nvSpPr>
        <p:spPr>
          <a:xfrm>
            <a:off x="2325406" y="4466644"/>
            <a:ext cx="934871" cy="338554"/>
          </a:xfrm>
          <a:prstGeom prst="rect">
            <a:avLst/>
          </a:prstGeom>
        </p:spPr>
        <p:txBody>
          <a:bodyPr wrap="none">
            <a:spAutoFit/>
          </a:bodyPr>
          <a:lstStyle/>
          <a:p>
            <a:pPr lvl="0">
              <a:lnSpc>
                <a:spcPct val="100000"/>
              </a:lnSpc>
              <a:spcBef>
                <a:spcPct val="0"/>
              </a:spcBef>
              <a:defRPr/>
            </a:pPr>
            <a:r>
              <a:rPr lang="ja-JP" altLang="en-US" sz="1600" dirty="0">
                <a:solidFill>
                  <a:srgbClr val="000000"/>
                </a:solidFill>
                <a:cs typeface="Arial" pitchFamily="34" charset="0"/>
              </a:rPr>
              <a:t>ホスト</a:t>
            </a:r>
            <a:r>
              <a:rPr lang="en-US" altLang="ja-JP" sz="1600" dirty="0">
                <a:solidFill>
                  <a:srgbClr val="000000"/>
                </a:solidFill>
                <a:cs typeface="Arial" pitchFamily="34" charset="0"/>
              </a:rPr>
              <a:t>OS</a:t>
            </a:r>
          </a:p>
        </p:txBody>
      </p:sp>
      <p:sp>
        <p:nvSpPr>
          <p:cNvPr id="36" name="角丸四角形 4">
            <a:extLst>
              <a:ext uri="{FF2B5EF4-FFF2-40B4-BE49-F238E27FC236}">
                <a16:creationId xmlns:a16="http://schemas.microsoft.com/office/drawing/2014/main" id="{029FCC26-3D77-41E0-8869-1469914786A6}"/>
              </a:ext>
            </a:extLst>
          </p:cNvPr>
          <p:cNvSpPr/>
          <p:nvPr/>
        </p:nvSpPr>
        <p:spPr bwMode="auto">
          <a:xfrm>
            <a:off x="10517061" y="26555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CPU</a:t>
            </a:r>
            <a:endParaRPr lang="ja-JP" altLang="en-US" sz="1050" dirty="0">
              <a:solidFill>
                <a:srgbClr val="FFFFFF"/>
              </a:solidFill>
              <a:effectLst>
                <a:outerShdw blurRad="38100" dist="38100" dir="2700000" algn="tl">
                  <a:srgbClr val="000000">
                    <a:alpha val="43137"/>
                  </a:srgbClr>
                </a:outerShdw>
              </a:effectLst>
            </a:endParaRPr>
          </a:p>
        </p:txBody>
      </p:sp>
      <p:sp>
        <p:nvSpPr>
          <p:cNvPr id="45" name="角丸四角形 5">
            <a:extLst>
              <a:ext uri="{FF2B5EF4-FFF2-40B4-BE49-F238E27FC236}">
                <a16:creationId xmlns:a16="http://schemas.microsoft.com/office/drawing/2014/main" id="{D7FA8AC3-DABF-45CC-BB05-16189047040E}"/>
              </a:ext>
            </a:extLst>
          </p:cNvPr>
          <p:cNvSpPr/>
          <p:nvPr/>
        </p:nvSpPr>
        <p:spPr bwMode="auto">
          <a:xfrm>
            <a:off x="10517061" y="22983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Machine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7" name="角丸四角形 6">
            <a:extLst>
              <a:ext uri="{FF2B5EF4-FFF2-40B4-BE49-F238E27FC236}">
                <a16:creationId xmlns:a16="http://schemas.microsoft.com/office/drawing/2014/main" id="{945503DC-1728-4E57-9408-931840FB5C64}"/>
              </a:ext>
            </a:extLst>
          </p:cNvPr>
          <p:cNvSpPr/>
          <p:nvPr/>
        </p:nvSpPr>
        <p:spPr bwMode="auto">
          <a:xfrm>
            <a:off x="10517061" y="194112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Assembly</a:t>
            </a:r>
            <a:endParaRPr lang="ja-JP" altLang="en-US" sz="1050" dirty="0">
              <a:solidFill>
                <a:srgbClr val="FFFFFF"/>
              </a:solidFill>
              <a:effectLst>
                <a:outerShdw blurRad="38100" dist="38100" dir="2700000" algn="tl">
                  <a:srgbClr val="000000">
                    <a:alpha val="43137"/>
                  </a:srgbClr>
                </a:outerShdw>
              </a:effectLst>
            </a:endParaRPr>
          </a:p>
        </p:txBody>
      </p:sp>
      <p:sp>
        <p:nvSpPr>
          <p:cNvPr id="48" name="角丸四角形 7">
            <a:extLst>
              <a:ext uri="{FF2B5EF4-FFF2-40B4-BE49-F238E27FC236}">
                <a16:creationId xmlns:a16="http://schemas.microsoft.com/office/drawing/2014/main" id="{91E0BD8D-406E-4256-B016-3789DD427745}"/>
              </a:ext>
            </a:extLst>
          </p:cNvPr>
          <p:cNvSpPr/>
          <p:nvPr/>
        </p:nvSpPr>
        <p:spPr bwMode="auto">
          <a:xfrm>
            <a:off x="10488603" y="55731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“Programming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9" name="角丸四角形 8">
            <a:extLst>
              <a:ext uri="{FF2B5EF4-FFF2-40B4-BE49-F238E27FC236}">
                <a16:creationId xmlns:a16="http://schemas.microsoft.com/office/drawing/2014/main" id="{55831136-CD66-4899-94FF-EDFFFB858884}"/>
              </a:ext>
            </a:extLst>
          </p:cNvPr>
          <p:cNvSpPr/>
          <p:nvPr/>
        </p:nvSpPr>
        <p:spPr bwMode="auto">
          <a:xfrm>
            <a:off x="10517061" y="158393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Operating System</a:t>
            </a:r>
            <a:endParaRPr lang="ja-JP" altLang="en-US" sz="1050" dirty="0">
              <a:solidFill>
                <a:srgbClr val="FFFFFF"/>
              </a:solidFill>
              <a:effectLst>
                <a:outerShdw blurRad="38100" dist="38100" dir="2700000" algn="tl">
                  <a:srgbClr val="000000">
                    <a:alpha val="43137"/>
                  </a:srgbClr>
                </a:outerShdw>
              </a:effectLst>
            </a:endParaRPr>
          </a:p>
        </p:txBody>
      </p:sp>
      <p:sp>
        <p:nvSpPr>
          <p:cNvPr id="50" name="角丸四角形 10">
            <a:extLst>
              <a:ext uri="{FF2B5EF4-FFF2-40B4-BE49-F238E27FC236}">
                <a16:creationId xmlns:a16="http://schemas.microsoft.com/office/drawing/2014/main" id="{127106D6-BFCC-4245-9BF3-BF61A1716CEC}"/>
              </a:ext>
            </a:extLst>
          </p:cNvPr>
          <p:cNvSpPr/>
          <p:nvPr/>
        </p:nvSpPr>
        <p:spPr bwMode="auto">
          <a:xfrm>
            <a:off x="10488603" y="91450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runtime</a:t>
            </a:r>
          </a:p>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Tree>
  </p:cSld>
  <p:clrMapOvr>
    <a:masterClrMapping/>
  </p:clrMapOvr>
  <p:transition spd="slow"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lstStyle/>
          <a:p>
            <a:r>
              <a:rPr lang="ja-JP" altLang="en-US" dirty="0"/>
              <a:t>命令トラップ </a:t>
            </a:r>
            <a:r>
              <a:rPr lang="en-US" altLang="ja-JP" dirty="0"/>
              <a:t>/ </a:t>
            </a:r>
            <a:r>
              <a:rPr lang="ja-JP" altLang="en-US" dirty="0"/>
              <a:t>バイナリ翻訳
準仮想化
ハードウェア仮想化</a:t>
            </a:r>
            <a:endParaRPr lang="en-GB" dirty="0"/>
          </a:p>
        </p:txBody>
      </p:sp>
      <p:sp>
        <p:nvSpPr>
          <p:cNvPr id="2" name="Title 1"/>
          <p:cNvSpPr>
            <a:spLocks noGrp="1"/>
          </p:cNvSpPr>
          <p:nvPr>
            <p:ph type="title"/>
          </p:nvPr>
        </p:nvSpPr>
        <p:spPr/>
        <p:txBody>
          <a:bodyPr/>
          <a:lstStyle/>
          <a:p>
            <a:r>
              <a:rPr lang="en-GB" dirty="0"/>
              <a:t>x86 Architecture Virtualization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636912"/>
            <a:ext cx="4988245" cy="3342125"/>
          </a:xfrm>
          <a:prstGeom prst="rect">
            <a:avLst/>
          </a:prstGeom>
        </p:spPr>
      </p:pic>
    </p:spTree>
    <p:extLst>
      <p:ext uri="{BB962C8B-B14F-4D97-AF65-F5344CB8AC3E}">
        <p14:creationId xmlns:p14="http://schemas.microsoft.com/office/powerpoint/2010/main" val="24189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0"/>
            <p:extLst>
              <p:ext uri="{D42A27DB-BD31-4B8C-83A1-F6EECF244321}">
                <p14:modId xmlns:p14="http://schemas.microsoft.com/office/powerpoint/2010/main" val="330931878"/>
              </p:ext>
            </p:extLst>
          </p:nvPr>
        </p:nvGraphicFramePr>
        <p:xfrm>
          <a:off x="519113" y="1463675"/>
          <a:ext cx="11158537" cy="482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タイトル 5"/>
          <p:cNvSpPr>
            <a:spLocks noGrp="1"/>
          </p:cNvSpPr>
          <p:nvPr>
            <p:ph type="title"/>
          </p:nvPr>
        </p:nvSpPr>
        <p:spPr/>
        <p:txBody>
          <a:bodyPr/>
          <a:lstStyle/>
          <a:p>
            <a:r>
              <a:rPr kumimoji="1" lang="ja-JP" altLang="en-US" dirty="0"/>
              <a:t>大原則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801A3536-6210-49B9-A126-D73BF499EB6B}"/>
                                            </p:graphicEl>
                                          </p:spTgt>
                                        </p:tgtEl>
                                        <p:attrNameLst>
                                          <p:attrName>style.visibility</p:attrName>
                                        </p:attrNameLst>
                                      </p:cBhvr>
                                      <p:to>
                                        <p:strVal val="visible"/>
                                      </p:to>
                                    </p:set>
                                    <p:animEffect transition="in" filter="wipe(left)">
                                      <p:cBhvr>
                                        <p:cTn id="7" dur="500"/>
                                        <p:tgtEl>
                                          <p:spTgt spid="4">
                                            <p:graphicEl>
                                              <a:dgm id="{801A3536-6210-49B9-A126-D73BF499EB6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649FA08C-D387-4E46-9DA3-A550B32CC77F}"/>
                                            </p:graphicEl>
                                          </p:spTgt>
                                        </p:tgtEl>
                                        <p:attrNameLst>
                                          <p:attrName>style.visibility</p:attrName>
                                        </p:attrNameLst>
                                      </p:cBhvr>
                                      <p:to>
                                        <p:strVal val="visible"/>
                                      </p:to>
                                    </p:set>
                                    <p:animEffect transition="in" filter="wipe(left)">
                                      <p:cBhvr>
                                        <p:cTn id="12" dur="500"/>
                                        <p:tgtEl>
                                          <p:spTgt spid="4">
                                            <p:graphicEl>
                                              <a:dgm id="{649FA08C-D387-4E46-9DA3-A550B32CC7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400" dirty="0"/>
              <a:t>仮想スイッチ機能の提供</a:t>
            </a:r>
            <a:endParaRPr lang="en-US" altLang="ja-JP" sz="2400" dirty="0"/>
          </a:p>
          <a:p>
            <a:pPr lvl="1"/>
            <a:r>
              <a:rPr lang="en-US" altLang="ja-JP" sz="2000" dirty="0"/>
              <a:t>3</a:t>
            </a:r>
            <a:r>
              <a:rPr lang="ja-JP" altLang="en-US" sz="2000" dirty="0"/>
              <a:t>種の接続構成</a:t>
            </a:r>
            <a:endParaRPr lang="en-US" altLang="ja-JP" sz="2000" dirty="0"/>
          </a:p>
          <a:p>
            <a:pPr lvl="2"/>
            <a:r>
              <a:rPr lang="ja-JP" altLang="en-US" sz="1700" dirty="0"/>
              <a:t>外部（物理 </a:t>
            </a:r>
            <a:r>
              <a:rPr lang="en-US" altLang="ja-JP" sz="1700" dirty="0"/>
              <a:t>NIC</a:t>
            </a:r>
            <a:r>
              <a:rPr lang="ja-JP" altLang="en-US" sz="1700" dirty="0"/>
              <a:t> にバインド）</a:t>
            </a:r>
            <a:endParaRPr lang="en-US" altLang="ja-JP" sz="1700" dirty="0"/>
          </a:p>
          <a:p>
            <a:pPr lvl="2"/>
            <a:r>
              <a:rPr lang="ja-JP" altLang="en-US" sz="1700" dirty="0"/>
              <a:t>内部（仮想マシンと管理</a:t>
            </a:r>
            <a:r>
              <a:rPr lang="en-US" altLang="ja-JP" sz="1700" dirty="0"/>
              <a:t>OS</a:t>
            </a:r>
            <a:r>
              <a:rPr lang="ja-JP" altLang="en-US" sz="1700" dirty="0"/>
              <a:t>間のみ）</a:t>
            </a:r>
            <a:endParaRPr lang="en-US" altLang="ja-JP" sz="1700" dirty="0"/>
          </a:p>
          <a:p>
            <a:pPr lvl="2"/>
            <a:r>
              <a:rPr lang="ja-JP" altLang="en-US" sz="1700" dirty="0"/>
              <a:t>プライベート（仮想マシンのみ）</a:t>
            </a:r>
            <a:endParaRPr lang="en-US" altLang="ja-JP" sz="1700" dirty="0"/>
          </a:p>
          <a:p>
            <a:pPr lvl="1"/>
            <a:r>
              <a:rPr lang="en-US" altLang="ja-JP" sz="2000" dirty="0"/>
              <a:t>VLAN</a:t>
            </a:r>
            <a:r>
              <a:rPr lang="ja-JP" altLang="en-US" sz="2000" dirty="0"/>
              <a:t> のサポート</a:t>
            </a:r>
            <a:endParaRPr lang="en-US" altLang="ja-JP" sz="2000" dirty="0"/>
          </a:p>
          <a:p>
            <a:endParaRPr lang="ja-JP" altLang="en-US" sz="3200" dirty="0"/>
          </a:p>
        </p:txBody>
      </p:sp>
      <p:sp>
        <p:nvSpPr>
          <p:cNvPr id="2" name="タイトル 1"/>
          <p:cNvSpPr>
            <a:spLocks noGrp="1"/>
          </p:cNvSpPr>
          <p:nvPr>
            <p:ph type="title"/>
          </p:nvPr>
        </p:nvSpPr>
        <p:spPr/>
        <p:txBody>
          <a:bodyPr/>
          <a:lstStyle/>
          <a:p>
            <a:r>
              <a:rPr kumimoji="1" lang="ja-JP" altLang="en-US" dirty="0"/>
              <a:t>注意しよう</a:t>
            </a:r>
            <a:r>
              <a:rPr kumimoji="1" lang="en-US" altLang="ja-JP" dirty="0"/>
              <a:t>! </a:t>
            </a:r>
            <a:r>
              <a:rPr kumimoji="1" lang="ja-JP" altLang="en-US" dirty="0"/>
              <a:t>仮想ネットワーク</a:t>
            </a:r>
          </a:p>
        </p:txBody>
      </p:sp>
      <p:grpSp>
        <p:nvGrpSpPr>
          <p:cNvPr id="10" name="グループ化 28"/>
          <p:cNvGrpSpPr/>
          <p:nvPr/>
        </p:nvGrpSpPr>
        <p:grpSpPr>
          <a:xfrm>
            <a:off x="6675438" y="1382659"/>
            <a:ext cx="4387416" cy="2571804"/>
            <a:chOff x="4823941" y="3921970"/>
            <a:chExt cx="3987279" cy="2366866"/>
          </a:xfrm>
        </p:grpSpPr>
        <p:sp>
          <p:nvSpPr>
            <p:cNvPr id="5" name="角丸四角形 4"/>
            <p:cNvSpPr/>
            <p:nvPr/>
          </p:nvSpPr>
          <p:spPr bwMode="auto">
            <a:xfrm>
              <a:off x="4823941" y="5215815"/>
              <a:ext cx="3983995" cy="382555"/>
            </a:xfrm>
            <a:prstGeom prst="roundRect">
              <a:avLst/>
            </a:prstGeom>
            <a:solidFill>
              <a:schemeClr val="accent4">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仮想ネットワーク </a:t>
              </a:r>
              <a:r>
                <a:rPr lang="ja-JP" altLang="en-US" sz="1400" dirty="0">
                  <a:solidFill>
                    <a:srgbClr val="FFFFFF"/>
                  </a:solidFill>
                  <a:effectLst>
                    <a:outerShdw blurRad="38100" dist="38100" dir="2700000" algn="tl">
                      <a:srgbClr val="000000">
                        <a:alpha val="43137"/>
                      </a:srgbClr>
                    </a:outerShdw>
                  </a:effectLst>
                  <a:latin typeface="Segoe" pitchFamily="34" charset="0"/>
                </a:rPr>
                <a:t>（仮想スイッチ）</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6" name="角丸四角形 5"/>
            <p:cNvSpPr/>
            <p:nvPr/>
          </p:nvSpPr>
          <p:spPr bwMode="auto">
            <a:xfrm>
              <a:off x="5971615" y="5915624"/>
              <a:ext cx="1178768" cy="373212"/>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物理 </a:t>
              </a: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7" name="角丸四角形 6"/>
            <p:cNvSpPr/>
            <p:nvPr>
              <p:custDataLst>
                <p:tags r:id="rId1"/>
              </p:custDataLst>
            </p:nvPr>
          </p:nvSpPr>
          <p:spPr bwMode="auto">
            <a:xfrm>
              <a:off x="6124019" y="392819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8" name="正方形/長方形 7"/>
            <p:cNvSpPr/>
            <p:nvPr/>
          </p:nvSpPr>
          <p:spPr>
            <a:xfrm>
              <a:off x="6225947" y="4009461"/>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9" name="角丸四角形 8"/>
            <p:cNvSpPr/>
            <p:nvPr/>
          </p:nvSpPr>
          <p:spPr bwMode="auto">
            <a:xfrm>
              <a:off x="6242207" y="445071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1" name="角丸四角形 10"/>
            <p:cNvSpPr/>
            <p:nvPr>
              <p:custDataLst>
                <p:tags r:id="rId2"/>
              </p:custDataLst>
            </p:nvPr>
          </p:nvSpPr>
          <p:spPr bwMode="auto">
            <a:xfrm>
              <a:off x="4851932" y="3928189"/>
              <a:ext cx="1184997" cy="108236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2" name="正方形/長方形 11"/>
            <p:cNvSpPr/>
            <p:nvPr/>
          </p:nvSpPr>
          <p:spPr>
            <a:xfrm>
              <a:off x="4941430" y="4021900"/>
              <a:ext cx="749091"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管理 </a:t>
              </a:r>
              <a:r>
                <a:rPr lang="en-US" altLang="ja-JP" sz="1400" dirty="0">
                  <a:solidFill>
                    <a:srgbClr val="FFFFFF"/>
                  </a:solidFill>
                  <a:effectLst>
                    <a:outerShdw blurRad="38100" dist="38100" dir="2700000" algn="tl">
                      <a:srgbClr val="000000">
                        <a:alpha val="43137"/>
                      </a:srgbClr>
                    </a:outerShdw>
                  </a:effectLst>
                  <a:latin typeface="Segoe" pitchFamily="34" charset="0"/>
                </a:rPr>
                <a:t>OS</a:t>
              </a:r>
              <a:endParaRPr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3" name="角丸四角形 12"/>
            <p:cNvSpPr/>
            <p:nvPr/>
          </p:nvSpPr>
          <p:spPr bwMode="auto">
            <a:xfrm>
              <a:off x="4920380" y="445382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16" name="直線コネクタ 15"/>
            <p:cNvCxnSpPr/>
            <p:nvPr/>
          </p:nvCxnSpPr>
          <p:spPr>
            <a:xfrm rot="5400000">
              <a:off x="5262479" y="501987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5400000">
              <a:off x="6515891" y="502298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5400000">
              <a:off x="6295067" y="574455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sp>
          <p:nvSpPr>
            <p:cNvPr id="19" name="角丸四角形 18"/>
            <p:cNvSpPr/>
            <p:nvPr>
              <p:custDataLst>
                <p:tags r:id="rId3"/>
              </p:custDataLst>
            </p:nvPr>
          </p:nvSpPr>
          <p:spPr bwMode="auto">
            <a:xfrm>
              <a:off x="7508059" y="392197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20" name="正方形/長方形 19"/>
            <p:cNvSpPr/>
            <p:nvPr/>
          </p:nvSpPr>
          <p:spPr>
            <a:xfrm>
              <a:off x="7609987" y="4003240"/>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21" name="角丸四角形 20"/>
            <p:cNvSpPr/>
            <p:nvPr/>
          </p:nvSpPr>
          <p:spPr bwMode="auto">
            <a:xfrm>
              <a:off x="7626247" y="444449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22" name="直線コネクタ 21"/>
            <p:cNvCxnSpPr/>
            <p:nvPr/>
          </p:nvCxnSpPr>
          <p:spPr>
            <a:xfrm rot="5400000">
              <a:off x="7918593" y="501676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grpSp>
      <p:pic>
        <p:nvPicPr>
          <p:cNvPr id="545793" name="Picture 1"/>
          <p:cNvPicPr>
            <a:picLocks noChangeAspect="1" noChangeArrowheads="1"/>
          </p:cNvPicPr>
          <p:nvPr/>
        </p:nvPicPr>
        <p:blipFill>
          <a:blip r:embed="rId5"/>
          <a:srcRect/>
          <a:stretch>
            <a:fillRect/>
          </a:stretch>
        </p:blipFill>
        <p:spPr bwMode="auto">
          <a:xfrm>
            <a:off x="5214456" y="4149020"/>
            <a:ext cx="6018356" cy="518109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C15F57B-D351-45CC-9039-704859A1B4D3}"/>
              </a:ext>
            </a:extLst>
          </p:cNvPr>
          <p:cNvSpPr/>
          <p:nvPr/>
        </p:nvSpPr>
        <p:spPr>
          <a:xfrm>
            <a:off x="1016000"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63082C2-E629-4E0A-AB4A-6C8CEB94CD6E}"/>
              </a:ext>
            </a:extLst>
          </p:cNvPr>
          <p:cNvSpPr txBox="1"/>
          <p:nvPr/>
        </p:nvSpPr>
        <p:spPr>
          <a:xfrm>
            <a:off x="2463456" y="6032392"/>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0" name="四角形: 角を丸くする 9">
            <a:extLst>
              <a:ext uri="{FF2B5EF4-FFF2-40B4-BE49-F238E27FC236}">
                <a16:creationId xmlns:a16="http://schemas.microsoft.com/office/drawing/2014/main" id="{47CF81C0-69EE-48F1-B9DB-502D499FA7BE}"/>
              </a:ext>
            </a:extLst>
          </p:cNvPr>
          <p:cNvSpPr/>
          <p:nvPr/>
        </p:nvSpPr>
        <p:spPr>
          <a:xfrm>
            <a:off x="6762377"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B44C393-87D4-473A-A7CE-1457B20C098F}"/>
              </a:ext>
            </a:extLst>
          </p:cNvPr>
          <p:cNvSpPr txBox="1"/>
          <p:nvPr/>
        </p:nvSpPr>
        <p:spPr>
          <a:xfrm>
            <a:off x="8208378" y="6019969"/>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6" name="四角形: 角を丸くする 15">
            <a:extLst>
              <a:ext uri="{FF2B5EF4-FFF2-40B4-BE49-F238E27FC236}">
                <a16:creationId xmlns:a16="http://schemas.microsoft.com/office/drawing/2014/main" id="{9C3DA21B-7DAA-4CDD-80F6-CCAB002001D3}"/>
              </a:ext>
            </a:extLst>
          </p:cNvPr>
          <p:cNvSpPr/>
          <p:nvPr/>
        </p:nvSpPr>
        <p:spPr>
          <a:xfrm>
            <a:off x="1016000" y="3946819"/>
            <a:ext cx="4840942" cy="6194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4596BAE-D19A-4278-9628-169E43EAFE60}"/>
              </a:ext>
            </a:extLst>
          </p:cNvPr>
          <p:cNvSpPr txBox="1"/>
          <p:nvPr/>
        </p:nvSpPr>
        <p:spPr>
          <a:xfrm>
            <a:off x="2155680" y="4035483"/>
            <a:ext cx="2060179" cy="461665"/>
          </a:xfrm>
          <a:prstGeom prst="rect">
            <a:avLst/>
          </a:prstGeom>
          <a:noFill/>
        </p:spPr>
        <p:txBody>
          <a:bodyPr wrap="none" rtlCol="0">
            <a:spAutoFit/>
          </a:bodyPr>
          <a:lstStyle/>
          <a:p>
            <a:r>
              <a:rPr kumimoji="1" lang="ja-JP" altLang="en-US" sz="2400" dirty="0">
                <a:solidFill>
                  <a:schemeClr val="bg1"/>
                </a:solidFill>
              </a:rPr>
              <a:t>ハイパーバイザー</a:t>
            </a:r>
          </a:p>
        </p:txBody>
      </p:sp>
      <p:sp>
        <p:nvSpPr>
          <p:cNvPr id="18" name="四角形: 角を丸くする 17">
            <a:extLst>
              <a:ext uri="{FF2B5EF4-FFF2-40B4-BE49-F238E27FC236}">
                <a16:creationId xmlns:a16="http://schemas.microsoft.com/office/drawing/2014/main" id="{7EAFC5E0-07A7-421C-8B3C-DD3B1CABE11A}"/>
              </a:ext>
            </a:extLst>
          </p:cNvPr>
          <p:cNvSpPr/>
          <p:nvPr/>
        </p:nvSpPr>
        <p:spPr>
          <a:xfrm>
            <a:off x="6762377" y="3939287"/>
            <a:ext cx="4840942" cy="619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9D00174-A186-4762-A593-918FE77DF3CE}"/>
              </a:ext>
            </a:extLst>
          </p:cNvPr>
          <p:cNvSpPr txBox="1"/>
          <p:nvPr/>
        </p:nvSpPr>
        <p:spPr>
          <a:xfrm>
            <a:off x="7922661" y="4035483"/>
            <a:ext cx="2163028" cy="461665"/>
          </a:xfrm>
          <a:prstGeom prst="rect">
            <a:avLst/>
          </a:prstGeom>
          <a:noFill/>
        </p:spPr>
        <p:txBody>
          <a:bodyPr wrap="none" rtlCol="0">
            <a:spAutoFit/>
          </a:bodyPr>
          <a:lstStyle/>
          <a:p>
            <a:r>
              <a:rPr kumimoji="1" lang="en-US" altLang="ja-JP" sz="2400" dirty="0">
                <a:solidFill>
                  <a:schemeClr val="bg1"/>
                </a:solidFill>
              </a:rPr>
              <a:t>Docker </a:t>
            </a:r>
            <a:r>
              <a:rPr kumimoji="1" lang="ja-JP" altLang="en-US" sz="2400" dirty="0">
                <a:solidFill>
                  <a:schemeClr val="bg1"/>
                </a:solidFill>
              </a:rPr>
              <a:t>エンジン</a:t>
            </a:r>
          </a:p>
        </p:txBody>
      </p:sp>
      <p:sp>
        <p:nvSpPr>
          <p:cNvPr id="20" name="四角形: 角を丸くする 19">
            <a:extLst>
              <a:ext uri="{FF2B5EF4-FFF2-40B4-BE49-F238E27FC236}">
                <a16:creationId xmlns:a16="http://schemas.microsoft.com/office/drawing/2014/main" id="{C02F7BA1-ECFF-4A53-8EC0-EA9EBA5AF7F4}"/>
              </a:ext>
            </a:extLst>
          </p:cNvPr>
          <p:cNvSpPr/>
          <p:nvPr/>
        </p:nvSpPr>
        <p:spPr>
          <a:xfrm>
            <a:off x="1016000" y="4623102"/>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B18115C-1D6C-4F70-A137-304D29E31806}"/>
              </a:ext>
            </a:extLst>
          </p:cNvPr>
          <p:cNvSpPr txBox="1"/>
          <p:nvPr/>
        </p:nvSpPr>
        <p:spPr>
          <a:xfrm>
            <a:off x="2678892" y="4926551"/>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2" name="四角形: 角を丸くする 21">
            <a:extLst>
              <a:ext uri="{FF2B5EF4-FFF2-40B4-BE49-F238E27FC236}">
                <a16:creationId xmlns:a16="http://schemas.microsoft.com/office/drawing/2014/main" id="{F6504BB4-0446-4E92-83B5-35D6B56F5BF8}"/>
              </a:ext>
            </a:extLst>
          </p:cNvPr>
          <p:cNvSpPr/>
          <p:nvPr/>
        </p:nvSpPr>
        <p:spPr>
          <a:xfrm>
            <a:off x="6762377" y="4599234"/>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29B1D36-F6BA-4DB1-A8CA-C399262DB7F7}"/>
              </a:ext>
            </a:extLst>
          </p:cNvPr>
          <p:cNvSpPr txBox="1"/>
          <p:nvPr/>
        </p:nvSpPr>
        <p:spPr>
          <a:xfrm>
            <a:off x="8466462" y="4912314"/>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37ED9280-7A3D-476E-B0B4-71B73A16D69F}"/>
              </a:ext>
            </a:extLst>
          </p:cNvPr>
          <p:cNvSpPr/>
          <p:nvPr/>
        </p:nvSpPr>
        <p:spPr>
          <a:xfrm>
            <a:off x="1101298" y="2605741"/>
            <a:ext cx="1466985" cy="11893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71AA52C-EB35-45CA-A24B-6D503A32D5E5}"/>
              </a:ext>
            </a:extLst>
          </p:cNvPr>
          <p:cNvSpPr/>
          <p:nvPr/>
        </p:nvSpPr>
        <p:spPr>
          <a:xfrm>
            <a:off x="2745627" y="2603689"/>
            <a:ext cx="1466985" cy="11893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798EA82-9FF2-42EC-978B-5B245B520EAB}"/>
              </a:ext>
            </a:extLst>
          </p:cNvPr>
          <p:cNvSpPr/>
          <p:nvPr/>
        </p:nvSpPr>
        <p:spPr>
          <a:xfrm>
            <a:off x="4389957" y="2603689"/>
            <a:ext cx="1466985" cy="11893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87D3F2B-9F87-4839-BE89-A45175884AA2}"/>
              </a:ext>
            </a:extLst>
          </p:cNvPr>
          <p:cNvSpPr txBox="1"/>
          <p:nvPr/>
        </p:nvSpPr>
        <p:spPr>
          <a:xfrm>
            <a:off x="1387392" y="2866944"/>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8" name="テキスト ボックス 27">
            <a:extLst>
              <a:ext uri="{FF2B5EF4-FFF2-40B4-BE49-F238E27FC236}">
                <a16:creationId xmlns:a16="http://schemas.microsoft.com/office/drawing/2014/main" id="{6E3B66B6-DCF6-422F-A56D-7A2A040BDCB6}"/>
              </a:ext>
            </a:extLst>
          </p:cNvPr>
          <p:cNvSpPr txBox="1"/>
          <p:nvPr/>
        </p:nvSpPr>
        <p:spPr>
          <a:xfrm>
            <a:off x="3031720"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9" name="テキスト ボックス 28">
            <a:extLst>
              <a:ext uri="{FF2B5EF4-FFF2-40B4-BE49-F238E27FC236}">
                <a16:creationId xmlns:a16="http://schemas.microsoft.com/office/drawing/2014/main" id="{F05B8592-0AAA-4F68-8D0C-2EE9C6F837D1}"/>
              </a:ext>
            </a:extLst>
          </p:cNvPr>
          <p:cNvSpPr txBox="1"/>
          <p:nvPr/>
        </p:nvSpPr>
        <p:spPr>
          <a:xfrm>
            <a:off x="4676051"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31" name="正方形/長方形 30">
            <a:extLst>
              <a:ext uri="{FF2B5EF4-FFF2-40B4-BE49-F238E27FC236}">
                <a16:creationId xmlns:a16="http://schemas.microsoft.com/office/drawing/2014/main" id="{2FD9AC2C-A19A-4C50-AA5F-CE41A83D72DC}"/>
              </a:ext>
            </a:extLst>
          </p:cNvPr>
          <p:cNvSpPr/>
          <p:nvPr/>
        </p:nvSpPr>
        <p:spPr>
          <a:xfrm>
            <a:off x="6772530" y="3173589"/>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F425BEA-AF13-4F92-AA42-A1E386DEEFF5}"/>
              </a:ext>
            </a:extLst>
          </p:cNvPr>
          <p:cNvSpPr txBox="1"/>
          <p:nvPr/>
        </p:nvSpPr>
        <p:spPr>
          <a:xfrm>
            <a:off x="6925565" y="3211527"/>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3" name="正方形/長方形 32">
            <a:extLst>
              <a:ext uri="{FF2B5EF4-FFF2-40B4-BE49-F238E27FC236}">
                <a16:creationId xmlns:a16="http://schemas.microsoft.com/office/drawing/2014/main" id="{B2E42908-67CD-4F46-B341-F0994FD0A345}"/>
              </a:ext>
            </a:extLst>
          </p:cNvPr>
          <p:cNvSpPr/>
          <p:nvPr/>
        </p:nvSpPr>
        <p:spPr>
          <a:xfrm>
            <a:off x="8416859" y="3169996"/>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F9494796-DEFB-4631-A76F-4BFB9650123D}"/>
              </a:ext>
            </a:extLst>
          </p:cNvPr>
          <p:cNvSpPr txBox="1"/>
          <p:nvPr/>
        </p:nvSpPr>
        <p:spPr>
          <a:xfrm>
            <a:off x="8569894" y="3207934"/>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5" name="正方形/長方形 34">
            <a:extLst>
              <a:ext uri="{FF2B5EF4-FFF2-40B4-BE49-F238E27FC236}">
                <a16:creationId xmlns:a16="http://schemas.microsoft.com/office/drawing/2014/main" id="{FC381B7C-647B-4AAB-B635-B7D377B61034}"/>
              </a:ext>
            </a:extLst>
          </p:cNvPr>
          <p:cNvSpPr/>
          <p:nvPr/>
        </p:nvSpPr>
        <p:spPr>
          <a:xfrm>
            <a:off x="10072573" y="316670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71412720-2A2C-4572-ADE6-D6F32291CBE4}"/>
              </a:ext>
            </a:extLst>
          </p:cNvPr>
          <p:cNvSpPr txBox="1"/>
          <p:nvPr/>
        </p:nvSpPr>
        <p:spPr>
          <a:xfrm>
            <a:off x="10225608" y="320463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7" name="正方形/長方形 36">
            <a:extLst>
              <a:ext uri="{FF2B5EF4-FFF2-40B4-BE49-F238E27FC236}">
                <a16:creationId xmlns:a16="http://schemas.microsoft.com/office/drawing/2014/main" id="{B6594500-46FC-48CF-9EDD-AEFD40BDBE63}"/>
              </a:ext>
            </a:extLst>
          </p:cNvPr>
          <p:cNvSpPr/>
          <p:nvPr/>
        </p:nvSpPr>
        <p:spPr>
          <a:xfrm>
            <a:off x="6762059" y="2492617"/>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3548AC2F-2990-49D7-9C05-7107F0433160}"/>
              </a:ext>
            </a:extLst>
          </p:cNvPr>
          <p:cNvSpPr txBox="1"/>
          <p:nvPr/>
        </p:nvSpPr>
        <p:spPr>
          <a:xfrm>
            <a:off x="7178047" y="263994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39" name="正方形/長方形 38">
            <a:extLst>
              <a:ext uri="{FF2B5EF4-FFF2-40B4-BE49-F238E27FC236}">
                <a16:creationId xmlns:a16="http://schemas.microsoft.com/office/drawing/2014/main" id="{624676C2-18EA-4403-A692-7EC52D122CC1}"/>
              </a:ext>
            </a:extLst>
          </p:cNvPr>
          <p:cNvSpPr/>
          <p:nvPr/>
        </p:nvSpPr>
        <p:spPr>
          <a:xfrm>
            <a:off x="8416859" y="2473994"/>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9A7E0AE-3ADF-4DEC-9E7B-966BF653DD32}"/>
              </a:ext>
            </a:extLst>
          </p:cNvPr>
          <p:cNvSpPr txBox="1"/>
          <p:nvPr/>
        </p:nvSpPr>
        <p:spPr>
          <a:xfrm>
            <a:off x="8832847" y="2621322"/>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1" name="正方形/長方形 40">
            <a:extLst>
              <a:ext uri="{FF2B5EF4-FFF2-40B4-BE49-F238E27FC236}">
                <a16:creationId xmlns:a16="http://schemas.microsoft.com/office/drawing/2014/main" id="{AE142494-E549-496A-AC9E-CB7A7C88E60C}"/>
              </a:ext>
            </a:extLst>
          </p:cNvPr>
          <p:cNvSpPr/>
          <p:nvPr/>
        </p:nvSpPr>
        <p:spPr>
          <a:xfrm>
            <a:off x="10058476" y="247066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77A499A1-CA6C-4689-B3EA-808D85A8EF1E}"/>
              </a:ext>
            </a:extLst>
          </p:cNvPr>
          <p:cNvSpPr txBox="1"/>
          <p:nvPr/>
        </p:nvSpPr>
        <p:spPr>
          <a:xfrm>
            <a:off x="10474464" y="2617988"/>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3" name="正方形/長方形 42">
            <a:extLst>
              <a:ext uri="{FF2B5EF4-FFF2-40B4-BE49-F238E27FC236}">
                <a16:creationId xmlns:a16="http://schemas.microsoft.com/office/drawing/2014/main" id="{7AD4F561-1C51-495A-AB2B-F4A1C9DFDC04}"/>
              </a:ext>
            </a:extLst>
          </p:cNvPr>
          <p:cNvSpPr/>
          <p:nvPr/>
        </p:nvSpPr>
        <p:spPr>
          <a:xfrm>
            <a:off x="1119297" y="1922380"/>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41EF32F-7AC3-4207-99F5-1AFEC7CBE178}"/>
              </a:ext>
            </a:extLst>
          </p:cNvPr>
          <p:cNvSpPr txBox="1"/>
          <p:nvPr/>
        </p:nvSpPr>
        <p:spPr>
          <a:xfrm>
            <a:off x="1272332" y="196031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5" name="正方形/長方形 44">
            <a:extLst>
              <a:ext uri="{FF2B5EF4-FFF2-40B4-BE49-F238E27FC236}">
                <a16:creationId xmlns:a16="http://schemas.microsoft.com/office/drawing/2014/main" id="{0D4C07BB-6205-4A11-B08B-E74458DA5440}"/>
              </a:ext>
            </a:extLst>
          </p:cNvPr>
          <p:cNvSpPr/>
          <p:nvPr/>
        </p:nvSpPr>
        <p:spPr>
          <a:xfrm>
            <a:off x="2748751" y="191868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BEB92627-C199-4998-B7A4-C3AF67FE57F3}"/>
              </a:ext>
            </a:extLst>
          </p:cNvPr>
          <p:cNvSpPr txBox="1"/>
          <p:nvPr/>
        </p:nvSpPr>
        <p:spPr>
          <a:xfrm>
            <a:off x="2901786" y="1956620"/>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7" name="正方形/長方形 46">
            <a:extLst>
              <a:ext uri="{FF2B5EF4-FFF2-40B4-BE49-F238E27FC236}">
                <a16:creationId xmlns:a16="http://schemas.microsoft.com/office/drawing/2014/main" id="{20961FC9-E7C2-4B63-B238-541FA1516658}"/>
              </a:ext>
            </a:extLst>
          </p:cNvPr>
          <p:cNvSpPr/>
          <p:nvPr/>
        </p:nvSpPr>
        <p:spPr>
          <a:xfrm>
            <a:off x="4381274" y="1914755"/>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F4FDF5A-FA73-4E3D-A3DA-F88CD38865CB}"/>
              </a:ext>
            </a:extLst>
          </p:cNvPr>
          <p:cNvSpPr txBox="1"/>
          <p:nvPr/>
        </p:nvSpPr>
        <p:spPr>
          <a:xfrm>
            <a:off x="4534309" y="1952693"/>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9" name="正方形/長方形 48">
            <a:extLst>
              <a:ext uri="{FF2B5EF4-FFF2-40B4-BE49-F238E27FC236}">
                <a16:creationId xmlns:a16="http://schemas.microsoft.com/office/drawing/2014/main" id="{4DD8BEF5-72C4-49BC-8440-068BA91E7C12}"/>
              </a:ext>
            </a:extLst>
          </p:cNvPr>
          <p:cNvSpPr/>
          <p:nvPr/>
        </p:nvSpPr>
        <p:spPr>
          <a:xfrm>
            <a:off x="1108826" y="1246621"/>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02365416-D53A-43F2-A9A2-8B34E989ADA4}"/>
              </a:ext>
            </a:extLst>
          </p:cNvPr>
          <p:cNvSpPr txBox="1"/>
          <p:nvPr/>
        </p:nvSpPr>
        <p:spPr>
          <a:xfrm>
            <a:off x="1526078" y="1424254"/>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6468A06D-5FA5-4818-BCB4-C346FF5070CC}"/>
              </a:ext>
            </a:extLst>
          </p:cNvPr>
          <p:cNvSpPr/>
          <p:nvPr/>
        </p:nvSpPr>
        <p:spPr>
          <a:xfrm>
            <a:off x="2745627" y="124493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DC950C1F-F154-462C-AA17-36F9B0456F15}"/>
              </a:ext>
            </a:extLst>
          </p:cNvPr>
          <p:cNvSpPr txBox="1"/>
          <p:nvPr/>
        </p:nvSpPr>
        <p:spPr>
          <a:xfrm>
            <a:off x="3162879" y="142256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3" name="正方形/長方形 52">
            <a:extLst>
              <a:ext uri="{FF2B5EF4-FFF2-40B4-BE49-F238E27FC236}">
                <a16:creationId xmlns:a16="http://schemas.microsoft.com/office/drawing/2014/main" id="{74FC0DF2-82F8-4AFF-9E90-0109F180F190}"/>
              </a:ext>
            </a:extLst>
          </p:cNvPr>
          <p:cNvSpPr/>
          <p:nvPr/>
        </p:nvSpPr>
        <p:spPr>
          <a:xfrm>
            <a:off x="4381274" y="1238266"/>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72160E9-8370-41CD-9C77-F03C14A3B5EF}"/>
              </a:ext>
            </a:extLst>
          </p:cNvPr>
          <p:cNvSpPr txBox="1"/>
          <p:nvPr/>
        </p:nvSpPr>
        <p:spPr>
          <a:xfrm>
            <a:off x="4798526" y="1415899"/>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5" name="フローチャート: 処理 54">
            <a:extLst>
              <a:ext uri="{FF2B5EF4-FFF2-40B4-BE49-F238E27FC236}">
                <a16:creationId xmlns:a16="http://schemas.microsoft.com/office/drawing/2014/main" id="{33230500-98FF-4658-97CB-357C3E959970}"/>
              </a:ext>
            </a:extLst>
          </p:cNvPr>
          <p:cNvSpPr/>
          <p:nvPr/>
        </p:nvSpPr>
        <p:spPr>
          <a:xfrm>
            <a:off x="6639860" y="2258766"/>
            <a:ext cx="1637553"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処理 55">
            <a:extLst>
              <a:ext uri="{FF2B5EF4-FFF2-40B4-BE49-F238E27FC236}">
                <a16:creationId xmlns:a16="http://schemas.microsoft.com/office/drawing/2014/main" id="{D634BED5-1EB6-4427-840C-7B3383A458CC}"/>
              </a:ext>
            </a:extLst>
          </p:cNvPr>
          <p:cNvSpPr/>
          <p:nvPr/>
        </p:nvSpPr>
        <p:spPr>
          <a:xfrm>
            <a:off x="8357453" y="2266274"/>
            <a:ext cx="1568360"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処理 56">
            <a:extLst>
              <a:ext uri="{FF2B5EF4-FFF2-40B4-BE49-F238E27FC236}">
                <a16:creationId xmlns:a16="http://schemas.microsoft.com/office/drawing/2014/main" id="{8B97F60F-3E15-4F81-9D2C-8FF25FE1CFE9}"/>
              </a:ext>
            </a:extLst>
          </p:cNvPr>
          <p:cNvSpPr/>
          <p:nvPr/>
        </p:nvSpPr>
        <p:spPr>
          <a:xfrm>
            <a:off x="10017805" y="2268922"/>
            <a:ext cx="1648265"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A809FA0-2CC7-4659-A583-062A03D74233}"/>
              </a:ext>
            </a:extLst>
          </p:cNvPr>
          <p:cNvSpPr txBox="1"/>
          <p:nvPr/>
        </p:nvSpPr>
        <p:spPr>
          <a:xfrm>
            <a:off x="8477721" y="1871898"/>
            <a:ext cx="1273105" cy="369332"/>
          </a:xfrm>
          <a:prstGeom prst="rect">
            <a:avLst/>
          </a:prstGeom>
          <a:noFill/>
        </p:spPr>
        <p:txBody>
          <a:bodyPr wrap="none" rtlCol="0">
            <a:spAutoFit/>
          </a:bodyPr>
          <a:lstStyle/>
          <a:p>
            <a:r>
              <a:rPr kumimoji="1" lang="en-US" altLang="ja-JP" dirty="0"/>
              <a:t>Containers</a:t>
            </a:r>
            <a:endParaRPr kumimoji="1" lang="ja-JP" altLang="en-US" dirty="0"/>
          </a:p>
        </p:txBody>
      </p:sp>
      <p:sp>
        <p:nvSpPr>
          <p:cNvPr id="59" name="テキスト ボックス 58">
            <a:extLst>
              <a:ext uri="{FF2B5EF4-FFF2-40B4-BE49-F238E27FC236}">
                <a16:creationId xmlns:a16="http://schemas.microsoft.com/office/drawing/2014/main" id="{3FB9C233-813B-40F1-A718-E8AC1D03B2EA}"/>
              </a:ext>
            </a:extLst>
          </p:cNvPr>
          <p:cNvSpPr txBox="1"/>
          <p:nvPr/>
        </p:nvSpPr>
        <p:spPr>
          <a:xfrm>
            <a:off x="6072414" y="1292460"/>
            <a:ext cx="5096267" cy="400110"/>
          </a:xfrm>
          <a:prstGeom prst="rect">
            <a:avLst/>
          </a:prstGeom>
          <a:noFill/>
        </p:spPr>
        <p:txBody>
          <a:bodyPr wrap="none" rtlCol="0">
            <a:spAutoFit/>
          </a:bodyPr>
          <a:lstStyle/>
          <a:p>
            <a:r>
              <a:rPr kumimoji="1" lang="ja-JP" altLang="en-US" sz="2000" dirty="0"/>
              <a:t>✓コンテナ同士はネットワーク的に隔離されている</a:t>
            </a:r>
          </a:p>
        </p:txBody>
      </p:sp>
      <p:sp>
        <p:nvSpPr>
          <p:cNvPr id="2" name="タイトル 1">
            <a:extLst>
              <a:ext uri="{FF2B5EF4-FFF2-40B4-BE49-F238E27FC236}">
                <a16:creationId xmlns:a16="http://schemas.microsoft.com/office/drawing/2014/main" id="{F588C633-3B3C-4C57-A55B-651C68A9E481}"/>
              </a:ext>
            </a:extLst>
          </p:cNvPr>
          <p:cNvSpPr>
            <a:spLocks noGrp="1"/>
          </p:cNvSpPr>
          <p:nvPr>
            <p:ph type="title"/>
          </p:nvPr>
        </p:nvSpPr>
        <p:spPr/>
        <p:txBody>
          <a:bodyPr/>
          <a:lstStyle/>
          <a:p>
            <a:r>
              <a:rPr lang="ja-JP" altLang="en-US" dirty="0"/>
              <a:t>仮想マシンと </a:t>
            </a:r>
            <a:r>
              <a:rPr lang="en-US" altLang="ja-JP" dirty="0"/>
              <a:t>Docker </a:t>
            </a:r>
            <a:r>
              <a:rPr lang="ja-JP" altLang="en-US" dirty="0"/>
              <a:t>コンテナ</a:t>
            </a:r>
            <a:endParaRPr kumimoji="1" lang="ja-JP" altLang="en-US" dirty="0"/>
          </a:p>
        </p:txBody>
      </p:sp>
    </p:spTree>
    <p:extLst>
      <p:ext uri="{BB962C8B-B14F-4D97-AF65-F5344CB8AC3E}">
        <p14:creationId xmlns:p14="http://schemas.microsoft.com/office/powerpoint/2010/main" val="127727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2">
            <a:extLst>
              <a:ext uri="{FF2B5EF4-FFF2-40B4-BE49-F238E27FC236}">
                <a16:creationId xmlns:a16="http://schemas.microsoft.com/office/drawing/2014/main" id="{C3851BD3-3F4F-457D-9F83-743E330851A5}"/>
              </a:ext>
            </a:extLst>
          </p:cNvPr>
          <p:cNvSpPr/>
          <p:nvPr/>
        </p:nvSpPr>
        <p:spPr>
          <a:xfrm>
            <a:off x="5487712" y="2774377"/>
            <a:ext cx="1320874"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eShop</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8" name="Rectangle 41">
            <a:extLst>
              <a:ext uri="{FF2B5EF4-FFF2-40B4-BE49-F238E27FC236}">
                <a16:creationId xmlns:a16="http://schemas.microsoft.com/office/drawing/2014/main" id="{6894956F-3D12-4E1B-972E-F536457006EC}"/>
              </a:ext>
            </a:extLst>
          </p:cNvPr>
          <p:cNvSpPr/>
          <p:nvPr/>
        </p:nvSpPr>
        <p:spPr>
          <a:xfrm>
            <a:off x="5430694" y="4366711"/>
            <a:ext cx="3148298" cy="332399"/>
          </a:xfrm>
          <a:prstGeom prst="rect">
            <a:avLst/>
          </a:prstGeom>
        </p:spPr>
        <p:txBody>
          <a:bodyPr wrap="none" lIns="0" tIns="0" rIns="0" bIns="0">
            <a:spAutoFit/>
          </a:bodyPr>
          <a:lstStyle/>
          <a:p>
            <a:pPr defTabSz="932742">
              <a:lnSpc>
                <a:spcPct val="90000"/>
              </a:lnSpc>
              <a:spcAft>
                <a:spcPts val="600"/>
              </a:spcAft>
              <a:buSzPct val="90000"/>
              <a:defRPr/>
            </a:pP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Linux </a:t>
            </a: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もしくは、</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Windows</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9" name="Rectangle 13">
            <a:extLst>
              <a:ext uri="{FF2B5EF4-FFF2-40B4-BE49-F238E27FC236}">
                <a16:creationId xmlns:a16="http://schemas.microsoft.com/office/drawing/2014/main" id="{6F354FEF-FAC3-4985-98E3-52C3AD8439F0}"/>
              </a:ext>
            </a:extLst>
          </p:cNvPr>
          <p:cNvSpPr/>
          <p:nvPr/>
        </p:nvSpPr>
        <p:spPr bwMode="auto">
          <a:xfrm>
            <a:off x="1550370" y="2518672"/>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0" name="Rectangle 13">
            <a:extLst>
              <a:ext uri="{FF2B5EF4-FFF2-40B4-BE49-F238E27FC236}">
                <a16:creationId xmlns:a16="http://schemas.microsoft.com/office/drawing/2014/main" id="{AD7A6276-B10C-4231-9A44-2C02A0C8A9B5}"/>
              </a:ext>
            </a:extLst>
          </p:cNvPr>
          <p:cNvSpPr/>
          <p:nvPr/>
        </p:nvSpPr>
        <p:spPr bwMode="auto">
          <a:xfrm>
            <a:off x="1550266" y="3316599"/>
            <a:ext cx="1890190"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7 w 1890086"/>
              <a:gd name="connsiteY3" fmla="*/ 751499 h 1714016"/>
              <a:gd name="connsiteX4" fmla="*/ 0 w 1890086"/>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38150 h 1714016"/>
              <a:gd name="connsiteX4" fmla="*/ 104 w 1890190"/>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51499 h 1714016"/>
              <a:gd name="connsiteX4" fmla="*/ 104 w 1890190"/>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190" h="1714016">
                <a:moveTo>
                  <a:pt x="104" y="0"/>
                </a:moveTo>
                <a:lnTo>
                  <a:pt x="1886713" y="963075"/>
                </a:lnTo>
                <a:lnTo>
                  <a:pt x="1890190" y="1714016"/>
                </a:lnTo>
                <a:lnTo>
                  <a:pt x="383" y="751499"/>
                </a:lnTo>
                <a:cubicBezTo>
                  <a:pt x="-823" y="500999"/>
                  <a:pt x="1310" y="250500"/>
                  <a:pt x="104"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1" name="Rectangle 13">
            <a:extLst>
              <a:ext uri="{FF2B5EF4-FFF2-40B4-BE49-F238E27FC236}">
                <a16:creationId xmlns:a16="http://schemas.microsoft.com/office/drawing/2014/main" id="{869CE328-4B0D-4AA0-9664-7DDBDAC39079}"/>
              </a:ext>
            </a:extLst>
          </p:cNvPr>
          <p:cNvSpPr/>
          <p:nvPr/>
        </p:nvSpPr>
        <p:spPr bwMode="auto">
          <a:xfrm>
            <a:off x="1550370" y="41145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2" name="Rectangle 13">
            <a:extLst>
              <a:ext uri="{FF2B5EF4-FFF2-40B4-BE49-F238E27FC236}">
                <a16:creationId xmlns:a16="http://schemas.microsoft.com/office/drawing/2014/main" id="{99661752-F0B7-4626-9B80-02EE6A281516}"/>
              </a:ext>
            </a:extLst>
          </p:cNvPr>
          <p:cNvSpPr/>
          <p:nvPr/>
        </p:nvSpPr>
        <p:spPr bwMode="auto">
          <a:xfrm flipH="1">
            <a:off x="3436264" y="2515799"/>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3" name="Rectangle 13">
            <a:extLst>
              <a:ext uri="{FF2B5EF4-FFF2-40B4-BE49-F238E27FC236}">
                <a16:creationId xmlns:a16="http://schemas.microsoft.com/office/drawing/2014/main" id="{29E38547-7844-41BC-93AE-BAFC6CAD6DF3}"/>
              </a:ext>
            </a:extLst>
          </p:cNvPr>
          <p:cNvSpPr/>
          <p:nvPr/>
        </p:nvSpPr>
        <p:spPr bwMode="auto">
          <a:xfrm flipH="1">
            <a:off x="3436264" y="33137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34813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44825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54837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616" y="754837"/>
                </a:lnTo>
                <a:cubicBezTo>
                  <a:pt x="2411" y="509899"/>
                  <a:pt x="1205" y="244938"/>
                  <a:pt x="0"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4" name="Rectangle 13">
            <a:extLst>
              <a:ext uri="{FF2B5EF4-FFF2-40B4-BE49-F238E27FC236}">
                <a16:creationId xmlns:a16="http://schemas.microsoft.com/office/drawing/2014/main" id="{19AE35F5-3BF3-4F62-B953-C0E22027B686}"/>
              </a:ext>
            </a:extLst>
          </p:cNvPr>
          <p:cNvSpPr/>
          <p:nvPr/>
        </p:nvSpPr>
        <p:spPr bwMode="auto">
          <a:xfrm flipH="1">
            <a:off x="3436264" y="4111653"/>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5" name="Product_ECDC" title="Icon of a box">
            <a:extLst>
              <a:ext uri="{FF2B5EF4-FFF2-40B4-BE49-F238E27FC236}">
                <a16:creationId xmlns:a16="http://schemas.microsoft.com/office/drawing/2014/main" id="{4FC04958-78F4-4BA7-9700-4712EB251B49}"/>
              </a:ext>
            </a:extLst>
          </p:cNvPr>
          <p:cNvSpPr>
            <a:spLocks noChangeAspect="1" noEditPoints="1"/>
          </p:cNvSpPr>
          <p:nvPr/>
        </p:nvSpPr>
        <p:spPr bwMode="auto">
          <a:xfrm>
            <a:off x="1550370" y="1587365"/>
            <a:ext cx="3771788" cy="424338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2050"/>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Yu Gothic UI" panose="020B0500000000000000" pitchFamily="50" charset="-128"/>
              <a:ea typeface="Yu Gothic UI" panose="020B0500000000000000" pitchFamily="50" charset="-128"/>
            </a:endParaRPr>
          </a:p>
        </p:txBody>
      </p:sp>
      <p:sp>
        <p:nvSpPr>
          <p:cNvPr id="26" name="Rectangle 30">
            <a:extLst>
              <a:ext uri="{FF2B5EF4-FFF2-40B4-BE49-F238E27FC236}">
                <a16:creationId xmlns:a16="http://schemas.microsoft.com/office/drawing/2014/main" id="{6C928370-2AC6-4D56-A61C-F19CACEE68A5}"/>
              </a:ext>
            </a:extLst>
          </p:cNvPr>
          <p:cNvSpPr/>
          <p:nvPr/>
        </p:nvSpPr>
        <p:spPr>
          <a:xfrm rot="19908931">
            <a:off x="3689132" y="3262007"/>
            <a:ext cx="1397819"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アプリケーション層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7" name="Rectangle 38">
            <a:extLst>
              <a:ext uri="{FF2B5EF4-FFF2-40B4-BE49-F238E27FC236}">
                <a16:creationId xmlns:a16="http://schemas.microsoft.com/office/drawing/2014/main" id="{1E77DBFD-8D10-4F41-8A0B-68F64015171A}"/>
              </a:ext>
            </a:extLst>
          </p:cNvPr>
          <p:cNvSpPr/>
          <p:nvPr/>
        </p:nvSpPr>
        <p:spPr>
          <a:xfrm rot="19908931">
            <a:off x="3595288" y="4035196"/>
            <a:ext cx="1712007"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カスタマイゼーション層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8" name="Rectangle 40">
            <a:extLst>
              <a:ext uri="{FF2B5EF4-FFF2-40B4-BE49-F238E27FC236}">
                <a16:creationId xmlns:a16="http://schemas.microsoft.com/office/drawing/2014/main" id="{9AF9A2E7-E383-4F49-8E2C-352F795FAF24}"/>
              </a:ext>
            </a:extLst>
          </p:cNvPr>
          <p:cNvSpPr/>
          <p:nvPr/>
        </p:nvSpPr>
        <p:spPr>
          <a:xfrm rot="19908931">
            <a:off x="3929398" y="4845330"/>
            <a:ext cx="982641"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ベース</a:t>
            </a:r>
            <a:r>
              <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OS</a:t>
            </a: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9" name="Rectangle 21">
            <a:extLst>
              <a:ext uri="{FF2B5EF4-FFF2-40B4-BE49-F238E27FC236}">
                <a16:creationId xmlns:a16="http://schemas.microsoft.com/office/drawing/2014/main" id="{D499BC1D-E958-4840-B44D-F763E8C1B586}"/>
              </a:ext>
            </a:extLst>
          </p:cNvPr>
          <p:cNvSpPr/>
          <p:nvPr/>
        </p:nvSpPr>
        <p:spPr>
          <a:xfrm>
            <a:off x="5462125" y="3529076"/>
            <a:ext cx="6328656"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nginx</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Jave</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IIS, .NET Core,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Powershell</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Core</a:t>
            </a:r>
          </a:p>
        </p:txBody>
      </p:sp>
      <p:sp>
        <p:nvSpPr>
          <p:cNvPr id="30" name="Arrow: Up 6">
            <a:extLst>
              <a:ext uri="{FF2B5EF4-FFF2-40B4-BE49-F238E27FC236}">
                <a16:creationId xmlns:a16="http://schemas.microsoft.com/office/drawing/2014/main" id="{976F0D0F-FA8E-41B8-89BD-4CE56AD710A0}"/>
              </a:ext>
            </a:extLst>
          </p:cNvPr>
          <p:cNvSpPr/>
          <p:nvPr/>
        </p:nvSpPr>
        <p:spPr bwMode="auto">
          <a:xfrm>
            <a:off x="860700" y="2431753"/>
            <a:ext cx="311752" cy="2450970"/>
          </a:xfrm>
          <a:prstGeom prst="upArrow">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030DDBCA-AB79-4D05-879D-EE70EAA4195B}"/>
              </a:ext>
            </a:extLst>
          </p:cNvPr>
          <p:cNvSpPr>
            <a:spLocks noGrp="1"/>
          </p:cNvSpPr>
          <p:nvPr>
            <p:ph type="title"/>
          </p:nvPr>
        </p:nvSpPr>
        <p:spPr/>
        <p:txBody>
          <a:bodyPr/>
          <a:lstStyle/>
          <a:p>
            <a:r>
              <a:rPr lang="en-US" altLang="ja-JP" dirty="0"/>
              <a:t>Container</a:t>
            </a:r>
            <a:r>
              <a:rPr lang="ja-JP" altLang="en-US" dirty="0"/>
              <a:t> </a:t>
            </a:r>
            <a:r>
              <a:rPr lang="en-US" altLang="ja-JP" dirty="0"/>
              <a:t>Images</a:t>
            </a:r>
            <a:r>
              <a:rPr lang="ja-JP" altLang="en-US" dirty="0"/>
              <a:t> の構造</a:t>
            </a:r>
          </a:p>
        </p:txBody>
      </p:sp>
    </p:spTree>
    <p:extLst>
      <p:ext uri="{BB962C8B-B14F-4D97-AF65-F5344CB8AC3E}">
        <p14:creationId xmlns:p14="http://schemas.microsoft.com/office/powerpoint/2010/main" val="856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BE8F5B2D-D54C-41BB-A61E-B5D2C2CE884E}"/>
              </a:ext>
            </a:extLst>
          </p:cNvPr>
          <p:cNvPicPr>
            <a:picLocks noChangeAspect="1"/>
          </p:cNvPicPr>
          <p:nvPr/>
        </p:nvPicPr>
        <p:blipFill>
          <a:blip r:embed="rId3"/>
          <a:stretch>
            <a:fillRect/>
          </a:stretch>
        </p:blipFill>
        <p:spPr>
          <a:xfrm>
            <a:off x="1162050" y="1093597"/>
            <a:ext cx="9867900" cy="5683717"/>
          </a:xfrm>
          <a:prstGeom prst="rect">
            <a:avLst/>
          </a:prstGeom>
          <a:effectLst>
            <a:outerShdw blurRad="63500" sx="102000" sy="102000" algn="ctr" rotWithShape="0">
              <a:prstClr val="black">
                <a:alpha val="40000"/>
              </a:prstClr>
            </a:outerShdw>
          </a:effectLst>
        </p:spPr>
      </p:pic>
      <p:sp>
        <p:nvSpPr>
          <p:cNvPr id="2" name="タイトル 1">
            <a:extLst>
              <a:ext uri="{FF2B5EF4-FFF2-40B4-BE49-F238E27FC236}">
                <a16:creationId xmlns:a16="http://schemas.microsoft.com/office/drawing/2014/main" id="{9021CB86-51D1-4303-9921-AA64F5157A33}"/>
              </a:ext>
            </a:extLst>
          </p:cNvPr>
          <p:cNvSpPr>
            <a:spLocks noGrp="1"/>
          </p:cNvSpPr>
          <p:nvPr>
            <p:ph type="title"/>
          </p:nvPr>
        </p:nvSpPr>
        <p:spPr/>
        <p:txBody>
          <a:bodyPr/>
          <a:lstStyle/>
          <a:p>
            <a:r>
              <a:rPr lang="en-US" altLang="ja-JP" dirty="0"/>
              <a:t>Docker File</a:t>
            </a:r>
            <a:endParaRPr lang="ja-JP" altLang="en-US" dirty="0"/>
          </a:p>
        </p:txBody>
      </p:sp>
    </p:spTree>
    <p:extLst>
      <p:ext uri="{BB962C8B-B14F-4D97-AF65-F5344CB8AC3E}">
        <p14:creationId xmlns:p14="http://schemas.microsoft.com/office/powerpoint/2010/main" val="92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B1AFC1-DB8E-48C5-BCB8-D1DDD1B51812}"/>
              </a:ext>
            </a:extLst>
          </p:cNvPr>
          <p:cNvSpPr txBox="1"/>
          <p:nvPr/>
        </p:nvSpPr>
        <p:spPr>
          <a:xfrm>
            <a:off x="8168609" y="1223097"/>
            <a:ext cx="3809805" cy="1235557"/>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pull</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run</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p:txBody>
      </p:sp>
      <p:pic>
        <p:nvPicPr>
          <p:cNvPr id="2" name="図 1">
            <a:extLst>
              <a:ext uri="{FF2B5EF4-FFF2-40B4-BE49-F238E27FC236}">
                <a16:creationId xmlns:a16="http://schemas.microsoft.com/office/drawing/2014/main" id="{8C0D958B-F5A6-483B-B8D8-F433A31E03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575" y="1223097"/>
            <a:ext cx="7632034" cy="5260830"/>
          </a:xfrm>
          <a:prstGeom prst="rect">
            <a:avLst/>
          </a:prstGeom>
          <a:effectLst>
            <a:outerShdw blurRad="50800" dist="38100" dir="2700000" algn="tl" rotWithShape="0">
              <a:prstClr val="black">
                <a:alpha val="40000"/>
              </a:prstClr>
            </a:outerShdw>
          </a:effectLst>
        </p:spPr>
      </p:pic>
      <p:sp>
        <p:nvSpPr>
          <p:cNvPr id="3" name="正方形/長方形 2">
            <a:extLst>
              <a:ext uri="{FF2B5EF4-FFF2-40B4-BE49-F238E27FC236}">
                <a16:creationId xmlns:a16="http://schemas.microsoft.com/office/drawing/2014/main" id="{21A6B91D-D0FA-4716-BDF6-B4F1990AE683}"/>
              </a:ext>
            </a:extLst>
          </p:cNvPr>
          <p:cNvSpPr/>
          <p:nvPr/>
        </p:nvSpPr>
        <p:spPr>
          <a:xfrm>
            <a:off x="8346724" y="6022262"/>
            <a:ext cx="3631690" cy="461665"/>
          </a:xfrm>
          <a:prstGeom prst="rect">
            <a:avLst/>
          </a:prstGeom>
        </p:spPr>
        <p:txBody>
          <a:bodyPr wrap="square">
            <a:spAutoFit/>
          </a:bodyPr>
          <a:lstStyle/>
          <a:p>
            <a:pPr algn="ctr"/>
            <a:r>
              <a:rPr lang="ja-JP" altLang="en-US" sz="2400" dirty="0">
                <a:hlinkClick r:id="rId4"/>
              </a:rPr>
              <a:t>https://hub.docker.com/</a:t>
            </a:r>
            <a:r>
              <a:rPr lang="ja-JP" altLang="en-US" sz="2400" dirty="0"/>
              <a:t> </a:t>
            </a:r>
          </a:p>
        </p:txBody>
      </p:sp>
      <p:sp>
        <p:nvSpPr>
          <p:cNvPr id="5" name="タイトル 4">
            <a:extLst>
              <a:ext uri="{FF2B5EF4-FFF2-40B4-BE49-F238E27FC236}">
                <a16:creationId xmlns:a16="http://schemas.microsoft.com/office/drawing/2014/main" id="{99E66AA3-A12C-49EB-8FD5-CDC19A6C8727}"/>
              </a:ext>
            </a:extLst>
          </p:cNvPr>
          <p:cNvSpPr>
            <a:spLocks noGrp="1"/>
          </p:cNvSpPr>
          <p:nvPr>
            <p:ph type="title"/>
          </p:nvPr>
        </p:nvSpPr>
        <p:spPr/>
        <p:txBody>
          <a:bodyPr/>
          <a:lstStyle/>
          <a:p>
            <a:r>
              <a:rPr lang="ja-JP" altLang="en-US" dirty="0"/>
              <a:t>公開されている </a:t>
            </a:r>
            <a:r>
              <a:rPr lang="en-US" altLang="ja-JP" dirty="0"/>
              <a:t>Images – </a:t>
            </a:r>
            <a:r>
              <a:rPr lang="en-US" altLang="ja-JP" dirty="0" err="1"/>
              <a:t>dockerhub</a:t>
            </a:r>
            <a:endParaRPr lang="ja-JP" altLang="en-US" dirty="0"/>
          </a:p>
        </p:txBody>
      </p:sp>
    </p:spTree>
    <p:extLst>
      <p:ext uri="{BB962C8B-B14F-4D97-AF65-F5344CB8AC3E}">
        <p14:creationId xmlns:p14="http://schemas.microsoft.com/office/powerpoint/2010/main" val="14334537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ハードウェア</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a:t>ハードウェアの処理スピード</a:t>
            </a:r>
          </a:p>
        </p:txBody>
      </p:sp>
      <p:pic>
        <p:nvPicPr>
          <p:cNvPr id="7170" name="Picture 2" descr="E:\PPTResources\ClipArt\KKClipArt\Peripherals\CPU board 2CPU_s.png"/>
          <p:cNvPicPr>
            <a:picLocks noChangeAspect="1" noChangeArrowheads="1"/>
          </p:cNvPicPr>
          <p:nvPr/>
        </p:nvPicPr>
        <p:blipFill>
          <a:blip r:embed="rId20" cstate="print"/>
          <a:srcRect/>
          <a:stretch>
            <a:fillRect/>
          </a:stretch>
        </p:blipFill>
        <p:spPr bwMode="auto">
          <a:xfrm>
            <a:off x="5132005" y="5545223"/>
            <a:ext cx="1526342" cy="843675"/>
          </a:xfrm>
          <a:prstGeom prst="rect">
            <a:avLst/>
          </a:prstGeom>
          <a:noFill/>
        </p:spPr>
      </p:pic>
      <p:pic>
        <p:nvPicPr>
          <p:cNvPr id="7172" name="Picture 4" descr="E:\PPTResources\Artwork_Imagery\HARDWARE_IMAGERY\Illustration - Misc Hardware\Windows Vista Illustration Icons\Hard Drive.png"/>
          <p:cNvPicPr>
            <a:picLocks noChangeAspect="1" noChangeArrowheads="1"/>
          </p:cNvPicPr>
          <p:nvPr/>
        </p:nvPicPr>
        <p:blipFill rotWithShape="1">
          <a:blip r:embed="rId21" cstate="print"/>
          <a:srcRect t="36786"/>
          <a:stretch/>
        </p:blipFill>
        <p:spPr bwMode="auto">
          <a:xfrm>
            <a:off x="6434826" y="3995945"/>
            <a:ext cx="1430946" cy="904553"/>
          </a:xfrm>
          <a:prstGeom prst="rect">
            <a:avLst/>
          </a:prstGeom>
          <a:noFill/>
        </p:spPr>
      </p:pic>
      <p:pic>
        <p:nvPicPr>
          <p:cNvPr id="7173" name="Picture 5" descr="E:\PPTResources\Artwork_Imagery\Icons - Illustrations\_WINDOWS SERVER ICONS\Hardware\Hardware processor chip cpu.png"/>
          <p:cNvPicPr>
            <a:picLocks noChangeAspect="1" noChangeArrowheads="1"/>
          </p:cNvPicPr>
          <p:nvPr/>
        </p:nvPicPr>
        <p:blipFill>
          <a:blip r:embed="rId22" cstate="print"/>
          <a:srcRect/>
          <a:stretch>
            <a:fillRect/>
          </a:stretch>
        </p:blipFill>
        <p:spPr bwMode="auto">
          <a:xfrm>
            <a:off x="893383" y="4163230"/>
            <a:ext cx="1335549" cy="569982"/>
          </a:xfrm>
          <a:prstGeom prst="rect">
            <a:avLst/>
          </a:prstGeom>
          <a:noFill/>
        </p:spPr>
      </p:pic>
      <p:pic>
        <p:nvPicPr>
          <p:cNvPr id="7174" name="Picture 6" descr="E:\PPTResources\Artwork_Imagery\Icons - Illustrations\_WINDOWS SERVER ICONS\Hardware\RAM Memory chip.png"/>
          <p:cNvPicPr>
            <a:picLocks noChangeAspect="1" noChangeArrowheads="1"/>
          </p:cNvPicPr>
          <p:nvPr/>
        </p:nvPicPr>
        <p:blipFill>
          <a:blip r:embed="rId23" cstate="print"/>
          <a:srcRect/>
          <a:stretch>
            <a:fillRect/>
          </a:stretch>
        </p:blipFill>
        <p:spPr bwMode="auto">
          <a:xfrm>
            <a:off x="2764804" y="4066636"/>
            <a:ext cx="1299139" cy="763171"/>
          </a:xfrm>
          <a:prstGeom prst="rect">
            <a:avLst/>
          </a:prstGeom>
          <a:noFill/>
        </p:spPr>
      </p:pic>
      <p:pic>
        <p:nvPicPr>
          <p:cNvPr id="7176" name="Picture 8" descr="E:\PPTResources\Illustrations-Icons\Windows_Vista_Icons_ for_Marketing_use\Network.png"/>
          <p:cNvPicPr>
            <a:picLocks noChangeAspect="1" noChangeArrowheads="1"/>
          </p:cNvPicPr>
          <p:nvPr/>
        </p:nvPicPr>
        <p:blipFill>
          <a:blip r:embed="rId24" cstate="print"/>
          <a:srcRect/>
          <a:stretch>
            <a:fillRect/>
          </a:stretch>
        </p:blipFill>
        <p:spPr bwMode="auto">
          <a:xfrm>
            <a:off x="10368463" y="4018938"/>
            <a:ext cx="858567" cy="858567"/>
          </a:xfrm>
          <a:prstGeom prst="rect">
            <a:avLst/>
          </a:prstGeom>
          <a:noFill/>
        </p:spPr>
      </p:pic>
      <p:sp>
        <p:nvSpPr>
          <p:cNvPr id="12" name="角丸四角形 11"/>
          <p:cNvSpPr/>
          <p:nvPr/>
        </p:nvSpPr>
        <p:spPr bwMode="auto">
          <a:xfrm>
            <a:off x="979646" y="2066736"/>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3.2 GHz</a:t>
            </a:r>
            <a:endParaRPr lang="ja-JP" altLang="en-US" sz="2000" dirty="0">
              <a:solidFill>
                <a:srgbClr val="FFFFFF"/>
              </a:solidFill>
              <a:latin typeface="+mj-lt"/>
            </a:endParaRPr>
          </a:p>
        </p:txBody>
      </p:sp>
      <p:sp>
        <p:nvSpPr>
          <p:cNvPr id="20" name="角丸四角形 19"/>
          <p:cNvSpPr/>
          <p:nvPr/>
        </p:nvSpPr>
        <p:spPr bwMode="auto">
          <a:xfrm>
            <a:off x="3510018" y="6186679"/>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1.6 GHz</a:t>
            </a:r>
            <a:endParaRPr lang="ja-JP" altLang="en-US" sz="2000" dirty="0">
              <a:solidFill>
                <a:srgbClr val="FFFFFF"/>
              </a:solidFill>
              <a:latin typeface="+mj-lt"/>
            </a:endParaRPr>
          </a:p>
        </p:txBody>
      </p:sp>
      <p:sp>
        <p:nvSpPr>
          <p:cNvPr id="21" name="角丸四角形 20"/>
          <p:cNvSpPr/>
          <p:nvPr/>
        </p:nvSpPr>
        <p:spPr bwMode="auto">
          <a:xfrm>
            <a:off x="2673032" y="2060411"/>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2.6 GHz</a:t>
            </a:r>
            <a:endParaRPr lang="ja-JP" altLang="en-US" sz="2000" dirty="0">
              <a:solidFill>
                <a:srgbClr val="FFFFFF"/>
              </a:solidFill>
              <a:latin typeface="+mj-lt"/>
            </a:endParaRPr>
          </a:p>
        </p:txBody>
      </p:sp>
      <p:sp>
        <p:nvSpPr>
          <p:cNvPr id="23" name="角丸四角形 22"/>
          <p:cNvSpPr/>
          <p:nvPr>
            <p:custDataLst>
              <p:tags r:id="rId1"/>
            </p:custDataLst>
          </p:nvPr>
        </p:nvSpPr>
        <p:spPr bwMode="auto">
          <a:xfrm>
            <a:off x="2673032" y="2533300"/>
            <a:ext cx="1526342" cy="282143"/>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a:t>
            </a:r>
            <a:endParaRPr lang="ja-JP" altLang="en-US" sz="2000" dirty="0">
              <a:solidFill>
                <a:srgbClr val="FFFFFF"/>
              </a:solidFill>
              <a:latin typeface="+mj-lt"/>
            </a:endParaRPr>
          </a:p>
        </p:txBody>
      </p:sp>
      <p:sp>
        <p:nvSpPr>
          <p:cNvPr id="25" name="角丸四角形 24"/>
          <p:cNvSpPr/>
          <p:nvPr>
            <p:custDataLst>
              <p:tags r:id="rId2"/>
            </p:custDataLst>
          </p:nvPr>
        </p:nvSpPr>
        <p:spPr bwMode="auto">
          <a:xfrm>
            <a:off x="6396072" y="2533301"/>
            <a:ext cx="1763065" cy="322895"/>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2000 GB</a:t>
            </a:r>
            <a:endParaRPr lang="ja-JP" altLang="en-US" sz="2000" dirty="0">
              <a:solidFill>
                <a:srgbClr val="FFFFFF"/>
              </a:solidFill>
              <a:latin typeface="+mj-lt"/>
            </a:endParaRPr>
          </a:p>
        </p:txBody>
      </p:sp>
      <p:cxnSp>
        <p:nvCxnSpPr>
          <p:cNvPr id="31" name="図形 30"/>
          <p:cNvCxnSpPr>
            <a:cxnSpLocks/>
            <a:stCxn id="7172" idx="2"/>
            <a:endCxn id="7170" idx="3"/>
          </p:cNvCxnSpPr>
          <p:nvPr/>
        </p:nvCxnSpPr>
        <p:spPr>
          <a:xfrm rot="5400000">
            <a:off x="6371042" y="5187803"/>
            <a:ext cx="1066563" cy="491952"/>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32" name="図形 31"/>
          <p:cNvCxnSpPr>
            <a:cxnSpLocks/>
            <a:stCxn id="7176" idx="2"/>
            <a:endCxn id="7170" idx="3"/>
          </p:cNvCxnSpPr>
          <p:nvPr/>
        </p:nvCxnSpPr>
        <p:spPr>
          <a:xfrm rot="5400000">
            <a:off x="8183269" y="3352583"/>
            <a:ext cx="1089556" cy="4139400"/>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29" name="角丸四角形 11">
            <a:extLst>
              <a:ext uri="{FF2B5EF4-FFF2-40B4-BE49-F238E27FC236}">
                <a16:creationId xmlns:a16="http://schemas.microsoft.com/office/drawing/2014/main" id="{80A04609-D15C-430F-B915-33323967F036}"/>
              </a:ext>
            </a:extLst>
          </p:cNvPr>
          <p:cNvSpPr/>
          <p:nvPr>
            <p:custDataLst>
              <p:tags r:id="rId3"/>
            </p:custDataLst>
          </p:nvPr>
        </p:nvSpPr>
        <p:spPr bwMode="auto">
          <a:xfrm>
            <a:off x="979646" y="2533300"/>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128 KB</a:t>
            </a:r>
            <a:endParaRPr lang="ja-JP" altLang="en-US" sz="2000" dirty="0">
              <a:solidFill>
                <a:srgbClr val="FFFFFF"/>
              </a:solidFill>
              <a:latin typeface="+mj-lt"/>
            </a:endParaRPr>
          </a:p>
        </p:txBody>
      </p:sp>
      <p:sp>
        <p:nvSpPr>
          <p:cNvPr id="30" name="角丸四角形 11">
            <a:extLst>
              <a:ext uri="{FF2B5EF4-FFF2-40B4-BE49-F238E27FC236}">
                <a16:creationId xmlns:a16="http://schemas.microsoft.com/office/drawing/2014/main" id="{F5A57D75-4641-4F89-AC35-38F68CFF0178}"/>
              </a:ext>
            </a:extLst>
          </p:cNvPr>
          <p:cNvSpPr/>
          <p:nvPr>
            <p:custDataLst>
              <p:tags r:id="rId4"/>
            </p:custDataLst>
          </p:nvPr>
        </p:nvSpPr>
        <p:spPr bwMode="auto">
          <a:xfrm>
            <a:off x="979646" y="2887337"/>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512 KB</a:t>
            </a:r>
            <a:endParaRPr lang="ja-JP" altLang="en-US" sz="2000" dirty="0">
              <a:solidFill>
                <a:srgbClr val="FFFFFF"/>
              </a:solidFill>
              <a:latin typeface="+mj-lt"/>
            </a:endParaRPr>
          </a:p>
        </p:txBody>
      </p:sp>
      <p:sp>
        <p:nvSpPr>
          <p:cNvPr id="33" name="角丸四角形 11">
            <a:extLst>
              <a:ext uri="{FF2B5EF4-FFF2-40B4-BE49-F238E27FC236}">
                <a16:creationId xmlns:a16="http://schemas.microsoft.com/office/drawing/2014/main" id="{32BBE910-6F22-42D9-AC92-3707B434719C}"/>
              </a:ext>
            </a:extLst>
          </p:cNvPr>
          <p:cNvSpPr/>
          <p:nvPr>
            <p:custDataLst>
              <p:tags r:id="rId5"/>
            </p:custDataLst>
          </p:nvPr>
        </p:nvSpPr>
        <p:spPr bwMode="auto">
          <a:xfrm>
            <a:off x="979646" y="3218865"/>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4 MB</a:t>
            </a:r>
            <a:endParaRPr lang="ja-JP" altLang="en-US" sz="2000" dirty="0">
              <a:solidFill>
                <a:srgbClr val="FFFFFF"/>
              </a:solidFill>
              <a:latin typeface="+mj-lt"/>
            </a:endParaRPr>
          </a:p>
        </p:txBody>
      </p:sp>
      <p:pic>
        <p:nvPicPr>
          <p:cNvPr id="35" name="Picture 4" descr="E:\PPTResources\Artwork_Imagery\HARDWARE_IMAGERY\Illustration - Misc Hardware\Windows Vista Illustration Icons\Hard Drive.png">
            <a:extLst>
              <a:ext uri="{FF2B5EF4-FFF2-40B4-BE49-F238E27FC236}">
                <a16:creationId xmlns:a16="http://schemas.microsoft.com/office/drawing/2014/main" id="{69039087-B209-4DC8-9EF1-6BECA6BA48C2}"/>
              </a:ext>
            </a:extLst>
          </p:cNvPr>
          <p:cNvPicPr>
            <a:picLocks noChangeAspect="1" noChangeArrowheads="1"/>
          </p:cNvPicPr>
          <p:nvPr/>
        </p:nvPicPr>
        <p:blipFill rotWithShape="1">
          <a:blip r:embed="rId21" cstate="print"/>
          <a:srcRect t="33960"/>
          <a:stretch/>
        </p:blipFill>
        <p:spPr bwMode="auto">
          <a:xfrm>
            <a:off x="8401644" y="3975723"/>
            <a:ext cx="1430946" cy="944997"/>
          </a:xfrm>
          <a:prstGeom prst="rect">
            <a:avLst/>
          </a:prstGeom>
          <a:noFill/>
        </p:spPr>
      </p:pic>
      <p:sp>
        <p:nvSpPr>
          <p:cNvPr id="38" name="角丸四角形 24">
            <a:extLst>
              <a:ext uri="{FF2B5EF4-FFF2-40B4-BE49-F238E27FC236}">
                <a16:creationId xmlns:a16="http://schemas.microsoft.com/office/drawing/2014/main" id="{71D0ED31-4443-48BA-B56B-653375E09E20}"/>
              </a:ext>
            </a:extLst>
          </p:cNvPr>
          <p:cNvSpPr/>
          <p:nvPr>
            <p:custDataLst>
              <p:tags r:id="rId6"/>
            </p:custDataLst>
          </p:nvPr>
        </p:nvSpPr>
        <p:spPr bwMode="auto">
          <a:xfrm>
            <a:off x="8328328" y="2533301"/>
            <a:ext cx="1763065" cy="322895"/>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2000 GB</a:t>
            </a:r>
            <a:endParaRPr lang="ja-JP" altLang="en-US" sz="2000" dirty="0">
              <a:solidFill>
                <a:srgbClr val="FFFFFF"/>
              </a:solidFill>
              <a:latin typeface="+mj-lt"/>
            </a:endParaRPr>
          </a:p>
        </p:txBody>
      </p:sp>
      <p:sp>
        <p:nvSpPr>
          <p:cNvPr id="9" name="テキスト ボックス 8">
            <a:extLst>
              <a:ext uri="{FF2B5EF4-FFF2-40B4-BE49-F238E27FC236}">
                <a16:creationId xmlns:a16="http://schemas.microsoft.com/office/drawing/2014/main" id="{C7950FB3-A0CA-49D3-BD03-C505A92B6128}"/>
              </a:ext>
            </a:extLst>
          </p:cNvPr>
          <p:cNvSpPr txBox="1"/>
          <p:nvPr/>
        </p:nvSpPr>
        <p:spPr>
          <a:xfrm>
            <a:off x="863296"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CPU</a:t>
            </a:r>
            <a:endParaRPr kumimoji="1" lang="ja-JP" altLang="en-US" sz="2400" dirty="0" err="1">
              <a:gradFill>
                <a:gsLst>
                  <a:gs pos="2917">
                    <a:schemeClr val="tx1"/>
                  </a:gs>
                  <a:gs pos="30000">
                    <a:schemeClr val="tx1"/>
                  </a:gs>
                </a:gsLst>
                <a:lin ang="5400000" scaled="0"/>
              </a:gradFill>
            </a:endParaRPr>
          </a:p>
        </p:txBody>
      </p:sp>
      <p:sp>
        <p:nvSpPr>
          <p:cNvPr id="40" name="テキスト ボックス 39">
            <a:extLst>
              <a:ext uri="{FF2B5EF4-FFF2-40B4-BE49-F238E27FC236}">
                <a16:creationId xmlns:a16="http://schemas.microsoft.com/office/drawing/2014/main" id="{766556E8-CA6A-401D-8571-E6EA665C95EC}"/>
              </a:ext>
            </a:extLst>
          </p:cNvPr>
          <p:cNvSpPr txBox="1"/>
          <p:nvPr/>
        </p:nvSpPr>
        <p:spPr>
          <a:xfrm>
            <a:off x="2518888"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RAM</a:t>
            </a:r>
            <a:endParaRPr kumimoji="1" lang="ja-JP" altLang="en-US" sz="2400"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76ACFC3B-A05E-481E-B837-8A8FCBD8F87B}"/>
              </a:ext>
            </a:extLst>
          </p:cNvPr>
          <p:cNvSpPr txBox="1"/>
          <p:nvPr/>
        </p:nvSpPr>
        <p:spPr>
          <a:xfrm>
            <a:off x="6250529"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HDD</a:t>
            </a:r>
            <a:endParaRPr kumimoji="1" lang="ja-JP" altLang="en-US" sz="2400"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6017AAC3-A45C-4AB9-87F0-431C904743D7}"/>
              </a:ext>
            </a:extLst>
          </p:cNvPr>
          <p:cNvSpPr txBox="1"/>
          <p:nvPr/>
        </p:nvSpPr>
        <p:spPr>
          <a:xfrm>
            <a:off x="8214983"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SSD</a:t>
            </a:r>
            <a:endParaRPr kumimoji="1" lang="ja-JP" altLang="en-US" sz="2400" dirty="0" err="1">
              <a:gradFill>
                <a:gsLst>
                  <a:gs pos="2917">
                    <a:schemeClr val="tx1"/>
                  </a:gs>
                  <a:gs pos="30000">
                    <a:schemeClr val="tx1"/>
                  </a:gs>
                </a:gsLst>
                <a:lin ang="5400000" scaled="0"/>
              </a:gradFill>
            </a:endParaRPr>
          </a:p>
        </p:txBody>
      </p:sp>
      <p:cxnSp>
        <p:nvCxnSpPr>
          <p:cNvPr id="43" name="図形 30">
            <a:extLst>
              <a:ext uri="{FF2B5EF4-FFF2-40B4-BE49-F238E27FC236}">
                <a16:creationId xmlns:a16="http://schemas.microsoft.com/office/drawing/2014/main" id="{A138343B-CDAF-4202-9779-8EC1BDFAC8FE}"/>
              </a:ext>
            </a:extLst>
          </p:cNvPr>
          <p:cNvCxnSpPr>
            <a:cxnSpLocks/>
            <a:stCxn id="35" idx="2"/>
            <a:endCxn id="7170" idx="3"/>
          </p:cNvCxnSpPr>
          <p:nvPr/>
        </p:nvCxnSpPr>
        <p:spPr>
          <a:xfrm rot="5400000">
            <a:off x="7364562" y="4214505"/>
            <a:ext cx="1046341" cy="2458770"/>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51" name="角丸四角形 25">
            <a:extLst>
              <a:ext uri="{FF2B5EF4-FFF2-40B4-BE49-F238E27FC236}">
                <a16:creationId xmlns:a16="http://schemas.microsoft.com/office/drawing/2014/main" id="{18483A3E-FF39-46B1-A584-7E06A9C64FEA}"/>
              </a:ext>
            </a:extLst>
          </p:cNvPr>
          <p:cNvSpPr/>
          <p:nvPr>
            <p:custDataLst>
              <p:tags r:id="rId7"/>
            </p:custDataLst>
          </p:nvPr>
        </p:nvSpPr>
        <p:spPr bwMode="auto">
          <a:xfrm>
            <a:off x="6396072" y="3622904"/>
            <a:ext cx="1763065" cy="322895"/>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175 MB/sec</a:t>
            </a:r>
            <a:endParaRPr lang="ja-JP" altLang="en-US" sz="2000" dirty="0">
              <a:solidFill>
                <a:srgbClr val="FFFFFF"/>
              </a:solidFill>
              <a:latin typeface="+mj-lt"/>
            </a:endParaRPr>
          </a:p>
        </p:txBody>
      </p:sp>
      <p:sp>
        <p:nvSpPr>
          <p:cNvPr id="54" name="角丸四角形 25">
            <a:extLst>
              <a:ext uri="{FF2B5EF4-FFF2-40B4-BE49-F238E27FC236}">
                <a16:creationId xmlns:a16="http://schemas.microsoft.com/office/drawing/2014/main" id="{A00F897E-39E4-426E-BB4B-2902A749184F}"/>
              </a:ext>
            </a:extLst>
          </p:cNvPr>
          <p:cNvSpPr/>
          <p:nvPr>
            <p:custDataLst>
              <p:tags r:id="rId8"/>
            </p:custDataLst>
          </p:nvPr>
        </p:nvSpPr>
        <p:spPr bwMode="auto">
          <a:xfrm>
            <a:off x="8328328" y="3622904"/>
            <a:ext cx="1763065" cy="322895"/>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3500 MB/sec</a:t>
            </a:r>
            <a:endParaRPr lang="ja-JP" altLang="en-US" sz="2000" dirty="0">
              <a:solidFill>
                <a:srgbClr val="FFFFFF"/>
              </a:solidFill>
              <a:latin typeface="+mj-lt"/>
            </a:endParaRPr>
          </a:p>
        </p:txBody>
      </p:sp>
      <p:pic>
        <p:nvPicPr>
          <p:cNvPr id="56" name="Picture 6" descr="E:\PPTResources\Artwork_Imagery\Icons - Illustrations\_WINDOWS SERVER ICONS\Hardware\RAM Memory chip.png">
            <a:extLst>
              <a:ext uri="{FF2B5EF4-FFF2-40B4-BE49-F238E27FC236}">
                <a16:creationId xmlns:a16="http://schemas.microsoft.com/office/drawing/2014/main" id="{62BC7969-AFC5-41B3-8159-FD15D70C9201}"/>
              </a:ext>
            </a:extLst>
          </p:cNvPr>
          <p:cNvPicPr>
            <a:picLocks noChangeAspect="1" noChangeArrowheads="1"/>
          </p:cNvPicPr>
          <p:nvPr/>
        </p:nvPicPr>
        <p:blipFill>
          <a:blip r:embed="rId23" cstate="print"/>
          <a:srcRect/>
          <a:stretch>
            <a:fillRect/>
          </a:stretch>
        </p:blipFill>
        <p:spPr bwMode="auto">
          <a:xfrm>
            <a:off x="4599815" y="4066636"/>
            <a:ext cx="1299139" cy="763171"/>
          </a:xfrm>
          <a:prstGeom prst="rect">
            <a:avLst/>
          </a:prstGeom>
          <a:noFill/>
        </p:spPr>
      </p:pic>
      <p:sp>
        <p:nvSpPr>
          <p:cNvPr id="57" name="角丸四角形 20">
            <a:extLst>
              <a:ext uri="{FF2B5EF4-FFF2-40B4-BE49-F238E27FC236}">
                <a16:creationId xmlns:a16="http://schemas.microsoft.com/office/drawing/2014/main" id="{0C70D3F4-6AFE-40FB-A01A-393D008C73DC}"/>
              </a:ext>
            </a:extLst>
          </p:cNvPr>
          <p:cNvSpPr/>
          <p:nvPr/>
        </p:nvSpPr>
        <p:spPr bwMode="auto">
          <a:xfrm>
            <a:off x="4511824" y="2054349"/>
            <a:ext cx="1738705" cy="27812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1.6 GHz</a:t>
            </a:r>
            <a:endParaRPr lang="ja-JP" altLang="en-US" sz="2000" dirty="0">
              <a:solidFill>
                <a:srgbClr val="FFFFFF"/>
              </a:solidFill>
              <a:latin typeface="+mj-lt"/>
            </a:endParaRPr>
          </a:p>
        </p:txBody>
      </p:sp>
      <p:sp>
        <p:nvSpPr>
          <p:cNvPr id="58" name="角丸四角形 22">
            <a:extLst>
              <a:ext uri="{FF2B5EF4-FFF2-40B4-BE49-F238E27FC236}">
                <a16:creationId xmlns:a16="http://schemas.microsoft.com/office/drawing/2014/main" id="{D7FC0950-B4F4-476C-87C9-3996B1ABB7A3}"/>
              </a:ext>
            </a:extLst>
          </p:cNvPr>
          <p:cNvSpPr/>
          <p:nvPr>
            <p:custDataLst>
              <p:tags r:id="rId9"/>
            </p:custDataLst>
          </p:nvPr>
        </p:nvSpPr>
        <p:spPr bwMode="auto">
          <a:xfrm>
            <a:off x="4511824" y="2533301"/>
            <a:ext cx="1738705" cy="278126"/>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6 GB</a:t>
            </a:r>
            <a:endParaRPr lang="ja-JP" altLang="en-US" sz="2000" dirty="0">
              <a:solidFill>
                <a:srgbClr val="FFFFFF"/>
              </a:solidFill>
              <a:latin typeface="+mj-lt"/>
            </a:endParaRPr>
          </a:p>
        </p:txBody>
      </p:sp>
      <p:sp>
        <p:nvSpPr>
          <p:cNvPr id="60" name="テキスト ボックス 59">
            <a:extLst>
              <a:ext uri="{FF2B5EF4-FFF2-40B4-BE49-F238E27FC236}">
                <a16:creationId xmlns:a16="http://schemas.microsoft.com/office/drawing/2014/main" id="{A5706427-461F-4982-B2FE-0C311A7D7AFE}"/>
              </a:ext>
            </a:extLst>
          </p:cNvPr>
          <p:cNvSpPr txBox="1"/>
          <p:nvPr/>
        </p:nvSpPr>
        <p:spPr>
          <a:xfrm>
            <a:off x="4551830"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GPU</a:t>
            </a:r>
            <a:endParaRPr kumimoji="1" lang="ja-JP" altLang="en-US" sz="2400" dirty="0" err="1">
              <a:gradFill>
                <a:gsLst>
                  <a:gs pos="2917">
                    <a:schemeClr val="tx1"/>
                  </a:gs>
                  <a:gs pos="30000">
                    <a:schemeClr val="tx1"/>
                  </a:gs>
                </a:gsLst>
                <a:lin ang="5400000" scaled="0"/>
              </a:gradFill>
            </a:endParaRPr>
          </a:p>
        </p:txBody>
      </p:sp>
      <p:sp>
        <p:nvSpPr>
          <p:cNvPr id="67" name="角丸四角形 25">
            <a:extLst>
              <a:ext uri="{FF2B5EF4-FFF2-40B4-BE49-F238E27FC236}">
                <a16:creationId xmlns:a16="http://schemas.microsoft.com/office/drawing/2014/main" id="{68241321-B7D7-4D98-8524-F327BEE09413}"/>
              </a:ext>
            </a:extLst>
          </p:cNvPr>
          <p:cNvSpPr/>
          <p:nvPr>
            <p:custDataLst>
              <p:tags r:id="rId10"/>
            </p:custDataLst>
          </p:nvPr>
        </p:nvSpPr>
        <p:spPr bwMode="auto">
          <a:xfrm>
            <a:off x="4511824" y="3641121"/>
            <a:ext cx="1759164" cy="274930"/>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1200 MB/sec</a:t>
            </a:r>
            <a:endParaRPr lang="ja-JP" altLang="en-US" sz="2000" dirty="0">
              <a:solidFill>
                <a:srgbClr val="FFFFFF"/>
              </a:solidFill>
              <a:latin typeface="+mj-lt"/>
            </a:endParaRPr>
          </a:p>
        </p:txBody>
      </p:sp>
      <p:cxnSp>
        <p:nvCxnSpPr>
          <p:cNvPr id="68" name="図形 30">
            <a:extLst>
              <a:ext uri="{FF2B5EF4-FFF2-40B4-BE49-F238E27FC236}">
                <a16:creationId xmlns:a16="http://schemas.microsoft.com/office/drawing/2014/main" id="{31B9B2EF-69BC-40E4-90F3-B0120BD38D66}"/>
              </a:ext>
            </a:extLst>
          </p:cNvPr>
          <p:cNvCxnSpPr>
            <a:cxnSpLocks/>
            <a:stCxn id="56" idx="2"/>
            <a:endCxn id="7170" idx="0"/>
          </p:cNvCxnSpPr>
          <p:nvPr/>
        </p:nvCxnSpPr>
        <p:spPr>
          <a:xfrm rot="16200000" flipH="1">
            <a:off x="5214572" y="4864619"/>
            <a:ext cx="715416" cy="645791"/>
          </a:xfrm>
          <a:prstGeom prst="bentConnector3">
            <a:avLst>
              <a:gd name="adj1" fmla="val 50000"/>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71" name="図形 30">
            <a:extLst>
              <a:ext uri="{FF2B5EF4-FFF2-40B4-BE49-F238E27FC236}">
                <a16:creationId xmlns:a16="http://schemas.microsoft.com/office/drawing/2014/main" id="{09363BDF-9818-4271-8BDE-2E0506260D2E}"/>
              </a:ext>
            </a:extLst>
          </p:cNvPr>
          <p:cNvCxnSpPr>
            <a:cxnSpLocks/>
            <a:stCxn id="7174" idx="2"/>
            <a:endCxn id="7170" idx="1"/>
          </p:cNvCxnSpPr>
          <p:nvPr/>
        </p:nvCxnSpPr>
        <p:spPr>
          <a:xfrm rot="16200000" flipH="1">
            <a:off x="3704562" y="4539618"/>
            <a:ext cx="1137254" cy="1717631"/>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74" name="図形 30">
            <a:extLst>
              <a:ext uri="{FF2B5EF4-FFF2-40B4-BE49-F238E27FC236}">
                <a16:creationId xmlns:a16="http://schemas.microsoft.com/office/drawing/2014/main" id="{2579D6D9-25E5-4806-B7FD-76E8D13207FE}"/>
              </a:ext>
            </a:extLst>
          </p:cNvPr>
          <p:cNvCxnSpPr>
            <a:cxnSpLocks/>
            <a:stCxn id="7173" idx="2"/>
            <a:endCxn id="7170" idx="1"/>
          </p:cNvCxnSpPr>
          <p:nvPr/>
        </p:nvCxnSpPr>
        <p:spPr>
          <a:xfrm rot="16200000" flipH="1">
            <a:off x="2729657" y="3564712"/>
            <a:ext cx="1233849" cy="3570847"/>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26" name="角丸四角形 25"/>
          <p:cNvSpPr/>
          <p:nvPr>
            <p:custDataLst>
              <p:tags r:id="rId11"/>
            </p:custDataLst>
          </p:nvPr>
        </p:nvSpPr>
        <p:spPr bwMode="auto">
          <a:xfrm>
            <a:off x="6396072" y="5090197"/>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Gbps</a:t>
            </a:r>
            <a:endParaRPr lang="ja-JP" altLang="en-US" sz="2000" dirty="0">
              <a:solidFill>
                <a:srgbClr val="FFFFFF"/>
              </a:solidFill>
              <a:latin typeface="+mj-lt"/>
            </a:endParaRPr>
          </a:p>
        </p:txBody>
      </p:sp>
      <p:sp>
        <p:nvSpPr>
          <p:cNvPr id="28" name="角丸四角形 19">
            <a:extLst>
              <a:ext uri="{FF2B5EF4-FFF2-40B4-BE49-F238E27FC236}">
                <a16:creationId xmlns:a16="http://schemas.microsoft.com/office/drawing/2014/main" id="{6EC7C70A-3DB6-4A4A-8878-AEAC225DEFDE}"/>
              </a:ext>
            </a:extLst>
          </p:cNvPr>
          <p:cNvSpPr/>
          <p:nvPr>
            <p:custDataLst>
              <p:tags r:id="rId12"/>
            </p:custDataLst>
          </p:nvPr>
        </p:nvSpPr>
        <p:spPr bwMode="auto">
          <a:xfrm>
            <a:off x="979646" y="5105673"/>
            <a:ext cx="1526342" cy="282143"/>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680 Gbps</a:t>
            </a:r>
            <a:endParaRPr lang="ja-JP" altLang="en-US" sz="2000" dirty="0">
              <a:solidFill>
                <a:srgbClr val="FFFFFF"/>
              </a:solidFill>
              <a:latin typeface="+mj-lt"/>
            </a:endParaRPr>
          </a:p>
        </p:txBody>
      </p:sp>
      <p:sp>
        <p:nvSpPr>
          <p:cNvPr id="34" name="角丸四角形 19">
            <a:extLst>
              <a:ext uri="{FF2B5EF4-FFF2-40B4-BE49-F238E27FC236}">
                <a16:creationId xmlns:a16="http://schemas.microsoft.com/office/drawing/2014/main" id="{031D23E4-D492-49A9-9E71-90FF9CB28FB7}"/>
              </a:ext>
            </a:extLst>
          </p:cNvPr>
          <p:cNvSpPr/>
          <p:nvPr>
            <p:custDataLst>
              <p:tags r:id="rId13"/>
            </p:custDataLst>
          </p:nvPr>
        </p:nvSpPr>
        <p:spPr bwMode="auto">
          <a:xfrm>
            <a:off x="2673032" y="5105673"/>
            <a:ext cx="1526342" cy="282143"/>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272 Gbps</a:t>
            </a:r>
            <a:endParaRPr lang="ja-JP" altLang="en-US" sz="2000" dirty="0">
              <a:solidFill>
                <a:srgbClr val="FFFFFF"/>
              </a:solidFill>
              <a:latin typeface="+mj-lt"/>
            </a:endParaRPr>
          </a:p>
        </p:txBody>
      </p:sp>
      <p:sp>
        <p:nvSpPr>
          <p:cNvPr id="39" name="角丸四角形 25">
            <a:extLst>
              <a:ext uri="{FF2B5EF4-FFF2-40B4-BE49-F238E27FC236}">
                <a16:creationId xmlns:a16="http://schemas.microsoft.com/office/drawing/2014/main" id="{29B3D6EA-1E36-40A7-B29B-748C6AF7D707}"/>
              </a:ext>
            </a:extLst>
          </p:cNvPr>
          <p:cNvSpPr/>
          <p:nvPr>
            <p:custDataLst>
              <p:tags r:id="rId14"/>
            </p:custDataLst>
          </p:nvPr>
        </p:nvSpPr>
        <p:spPr bwMode="auto">
          <a:xfrm>
            <a:off x="8328328" y="5090197"/>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Gbps</a:t>
            </a:r>
            <a:endParaRPr lang="ja-JP" altLang="en-US" sz="2000" dirty="0">
              <a:solidFill>
                <a:srgbClr val="FFFFFF"/>
              </a:solidFill>
              <a:latin typeface="+mj-lt"/>
            </a:endParaRPr>
          </a:p>
        </p:txBody>
      </p:sp>
      <p:sp>
        <p:nvSpPr>
          <p:cNvPr id="59" name="角丸四角形 19">
            <a:extLst>
              <a:ext uri="{FF2B5EF4-FFF2-40B4-BE49-F238E27FC236}">
                <a16:creationId xmlns:a16="http://schemas.microsoft.com/office/drawing/2014/main" id="{14BFC259-1141-4B57-A5FC-5E49F015C4A3}"/>
              </a:ext>
            </a:extLst>
          </p:cNvPr>
          <p:cNvSpPr/>
          <p:nvPr>
            <p:custDataLst>
              <p:tags r:id="rId15"/>
            </p:custDataLst>
          </p:nvPr>
        </p:nvSpPr>
        <p:spPr bwMode="auto">
          <a:xfrm>
            <a:off x="4511824" y="5107200"/>
            <a:ext cx="1738705" cy="27812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1024 Gbps</a:t>
            </a:r>
            <a:endParaRPr lang="ja-JP" altLang="en-US" sz="2000" dirty="0">
              <a:solidFill>
                <a:srgbClr val="FFFFFF"/>
              </a:solidFill>
              <a:latin typeface="+mj-lt"/>
            </a:endParaRPr>
          </a:p>
        </p:txBody>
      </p:sp>
      <p:sp>
        <p:nvSpPr>
          <p:cNvPr id="158" name="テキスト ボックス 157">
            <a:extLst>
              <a:ext uri="{FF2B5EF4-FFF2-40B4-BE49-F238E27FC236}">
                <a16:creationId xmlns:a16="http://schemas.microsoft.com/office/drawing/2014/main" id="{6BD06B51-A6D6-46D9-BAB8-6FA943D1A948}"/>
              </a:ext>
            </a:extLst>
          </p:cNvPr>
          <p:cNvSpPr txBox="1"/>
          <p:nvPr/>
        </p:nvSpPr>
        <p:spPr>
          <a:xfrm>
            <a:off x="10272464" y="1128066"/>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NIC</a:t>
            </a:r>
            <a:endParaRPr kumimoji="1" lang="ja-JP" altLang="en-US" sz="2400" dirty="0" err="1">
              <a:gradFill>
                <a:gsLst>
                  <a:gs pos="2917">
                    <a:schemeClr val="tx1"/>
                  </a:gs>
                  <a:gs pos="30000">
                    <a:schemeClr val="tx1"/>
                  </a:gs>
                </a:gsLst>
                <a:lin ang="5400000" scaled="0"/>
              </a:gradFill>
            </a:endParaRPr>
          </a:p>
        </p:txBody>
      </p:sp>
      <p:sp>
        <p:nvSpPr>
          <p:cNvPr id="159" name="角丸四角形 25">
            <a:extLst>
              <a:ext uri="{FF2B5EF4-FFF2-40B4-BE49-F238E27FC236}">
                <a16:creationId xmlns:a16="http://schemas.microsoft.com/office/drawing/2014/main" id="{A277E445-BBF1-44A2-B76D-04D39A04194E}"/>
              </a:ext>
            </a:extLst>
          </p:cNvPr>
          <p:cNvSpPr/>
          <p:nvPr>
            <p:custDataLst>
              <p:tags r:id="rId16"/>
            </p:custDataLst>
          </p:nvPr>
        </p:nvSpPr>
        <p:spPr bwMode="auto">
          <a:xfrm>
            <a:off x="10211843" y="892410"/>
            <a:ext cx="1280391"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100 Gbps</a:t>
            </a:r>
            <a:endParaRPr lang="ja-JP" altLang="en-US" sz="2000" dirty="0">
              <a:solidFill>
                <a:srgbClr val="FFFFFF"/>
              </a:solidFill>
              <a:latin typeface="+mj-lt"/>
            </a:endParaRPr>
          </a:p>
        </p:txBody>
      </p:sp>
      <p:cxnSp>
        <p:nvCxnSpPr>
          <p:cNvPr id="160" name="図形 31">
            <a:extLst>
              <a:ext uri="{FF2B5EF4-FFF2-40B4-BE49-F238E27FC236}">
                <a16:creationId xmlns:a16="http://schemas.microsoft.com/office/drawing/2014/main" id="{AB26DB8E-D637-41DD-9ACF-EDE4858B39DE}"/>
              </a:ext>
            </a:extLst>
          </p:cNvPr>
          <p:cNvCxnSpPr>
            <a:cxnSpLocks/>
            <a:stCxn id="159" idx="3"/>
            <a:endCxn id="7176" idx="3"/>
          </p:cNvCxnSpPr>
          <p:nvPr/>
        </p:nvCxnSpPr>
        <p:spPr>
          <a:xfrm flipH="1">
            <a:off x="11227030" y="1053858"/>
            <a:ext cx="265204" cy="3394364"/>
          </a:xfrm>
          <a:prstGeom prst="bentConnector3">
            <a:avLst>
              <a:gd name="adj1" fmla="val -86198"/>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164" name="角丸四角形 25">
            <a:extLst>
              <a:ext uri="{FF2B5EF4-FFF2-40B4-BE49-F238E27FC236}">
                <a16:creationId xmlns:a16="http://schemas.microsoft.com/office/drawing/2014/main" id="{0D49AD0B-9BB7-4050-A360-210B477287DD}"/>
              </a:ext>
            </a:extLst>
          </p:cNvPr>
          <p:cNvSpPr/>
          <p:nvPr>
            <p:custDataLst>
              <p:tags r:id="rId17"/>
            </p:custDataLst>
          </p:nvPr>
        </p:nvSpPr>
        <p:spPr bwMode="auto">
          <a:xfrm>
            <a:off x="10269734" y="5084815"/>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 Gbps</a:t>
            </a:r>
            <a:endParaRPr lang="ja-JP" altLang="en-US" sz="2000" dirty="0">
              <a:solidFill>
                <a:srgbClr val="FFFFFF"/>
              </a:solidFill>
              <a:latin typeface="+mj-lt"/>
            </a:endParaRPr>
          </a:p>
        </p:txBody>
      </p:sp>
      <p:sp>
        <p:nvSpPr>
          <p:cNvPr id="165" name="角丸四角形 11">
            <a:extLst>
              <a:ext uri="{FF2B5EF4-FFF2-40B4-BE49-F238E27FC236}">
                <a16:creationId xmlns:a16="http://schemas.microsoft.com/office/drawing/2014/main" id="{DD112BFF-D21E-4876-A457-EC744548990B}"/>
              </a:ext>
            </a:extLst>
          </p:cNvPr>
          <p:cNvSpPr/>
          <p:nvPr/>
        </p:nvSpPr>
        <p:spPr bwMode="auto">
          <a:xfrm>
            <a:off x="991654" y="1637512"/>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core</a:t>
            </a:r>
            <a:endParaRPr lang="ja-JP" altLang="en-US" sz="2000" dirty="0">
              <a:solidFill>
                <a:srgbClr val="FFFFFF"/>
              </a:solidFill>
              <a:latin typeface="+mj-lt"/>
            </a:endParaRPr>
          </a:p>
        </p:txBody>
      </p:sp>
      <p:sp>
        <p:nvSpPr>
          <p:cNvPr id="166" name="角丸四角形 20">
            <a:extLst>
              <a:ext uri="{FF2B5EF4-FFF2-40B4-BE49-F238E27FC236}">
                <a16:creationId xmlns:a16="http://schemas.microsoft.com/office/drawing/2014/main" id="{5A138804-8B5E-4A8B-93C9-248434926743}"/>
              </a:ext>
            </a:extLst>
          </p:cNvPr>
          <p:cNvSpPr/>
          <p:nvPr/>
        </p:nvSpPr>
        <p:spPr bwMode="auto">
          <a:xfrm>
            <a:off x="4503925" y="1630838"/>
            <a:ext cx="1746603"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1536 core</a:t>
            </a:r>
            <a:endParaRPr lang="ja-JP" altLang="en-US" sz="2000" dirty="0">
              <a:solidFill>
                <a:srgbClr val="FFFFFF"/>
              </a:solidFill>
              <a:latin typeface="+mj-lt"/>
            </a:endParaRPr>
          </a:p>
        </p:txBody>
      </p:sp>
      <p:cxnSp>
        <p:nvCxnSpPr>
          <p:cNvPr id="131" name="直線コネクタ 130">
            <a:extLst>
              <a:ext uri="{FF2B5EF4-FFF2-40B4-BE49-F238E27FC236}">
                <a16:creationId xmlns:a16="http://schemas.microsoft.com/office/drawing/2014/main" id="{7F1A31CC-AEC5-4874-A378-9D6DE0855524}"/>
              </a:ext>
            </a:extLst>
          </p:cNvPr>
          <p:cNvCxnSpPr/>
          <p:nvPr/>
        </p:nvCxnSpPr>
        <p:spPr>
          <a:xfrm>
            <a:off x="551384" y="2420888"/>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C37384A1-3268-472D-8818-9122323BA50C}"/>
              </a:ext>
            </a:extLst>
          </p:cNvPr>
          <p:cNvCxnSpPr/>
          <p:nvPr/>
        </p:nvCxnSpPr>
        <p:spPr>
          <a:xfrm>
            <a:off x="551384" y="3501008"/>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80087EBA-3E7A-4311-94B6-DEFE1EE65C8B}"/>
              </a:ext>
            </a:extLst>
          </p:cNvPr>
          <p:cNvCxnSpPr/>
          <p:nvPr/>
        </p:nvCxnSpPr>
        <p:spPr>
          <a:xfrm>
            <a:off x="582356" y="5013176"/>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3A517C2C-B271-434F-941A-3BEC0DA420CA}"/>
              </a:ext>
            </a:extLst>
          </p:cNvPr>
          <p:cNvSpPr txBox="1"/>
          <p:nvPr/>
        </p:nvSpPr>
        <p:spPr>
          <a:xfrm>
            <a:off x="7214498" y="6069799"/>
            <a:ext cx="4651044" cy="544765"/>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dirty="0">
                <a:gradFill>
                  <a:gsLst>
                    <a:gs pos="2917">
                      <a:schemeClr val="tx1"/>
                    </a:gs>
                    <a:gs pos="30000">
                      <a:schemeClr val="tx1"/>
                    </a:gs>
                  </a:gsLst>
                  <a:lin ang="5400000" scaled="0"/>
                </a:gradFill>
              </a:rPr>
              <a:t>Source: </a:t>
            </a:r>
            <a:r>
              <a:rPr lang="en-US" altLang="ja-JP" dirty="0">
                <a:hlinkClick r:id="rId25"/>
              </a:rPr>
              <a:t>https://ja.wikipedia.org/</a:t>
            </a:r>
            <a:endParaRPr kumimoji="1" lang="ja-JP" altLang="en-US" dirty="0" err="1">
              <a:gradFill>
                <a:gsLst>
                  <a:gs pos="2917">
                    <a:schemeClr val="tx1"/>
                  </a:gs>
                  <a:gs pos="30000">
                    <a:schemeClr val="tx1"/>
                  </a:gs>
                </a:gsLst>
                <a:lin ang="5400000" scaled="0"/>
              </a:gradFill>
            </a:endParaRPr>
          </a:p>
        </p:txBody>
      </p:sp>
      <p:sp>
        <p:nvSpPr>
          <p:cNvPr id="134" name="テキスト ボックス 133">
            <a:extLst>
              <a:ext uri="{FF2B5EF4-FFF2-40B4-BE49-F238E27FC236}">
                <a16:creationId xmlns:a16="http://schemas.microsoft.com/office/drawing/2014/main" id="{74349C1D-B1F4-4A3B-BAE3-2938C795DDAB}"/>
              </a:ext>
            </a:extLst>
          </p:cNvPr>
          <p:cNvSpPr txBox="1"/>
          <p:nvPr/>
        </p:nvSpPr>
        <p:spPr>
          <a:xfrm>
            <a:off x="9080" y="2376540"/>
            <a:ext cx="1152128" cy="461665"/>
          </a:xfrm>
          <a:prstGeom prst="rect">
            <a:avLst/>
          </a:prstGeom>
          <a:noFill/>
        </p:spPr>
        <p:txBody>
          <a:bodyPr wrap="square" lIns="182880" tIns="146304" rIns="182880" bIns="146304" rtlCol="0">
            <a:spAutoFit/>
          </a:bodyPr>
          <a:lstStyle/>
          <a:p>
            <a:pPr>
              <a:lnSpc>
                <a:spcPct val="90000"/>
              </a:lnSpc>
              <a:spcAft>
                <a:spcPts val="600"/>
              </a:spcAft>
            </a:pPr>
            <a:r>
              <a:rPr lang="ja-JP" altLang="en-US" sz="1200" dirty="0">
                <a:gradFill>
                  <a:gsLst>
                    <a:gs pos="2917">
                      <a:schemeClr val="tx1"/>
                    </a:gs>
                    <a:gs pos="30000">
                      <a:schemeClr val="tx1"/>
                    </a:gs>
                  </a:gsLst>
                  <a:lin ang="5400000" scaled="0"/>
                </a:gradFill>
              </a:rPr>
              <a:t>ストレージ</a:t>
            </a:r>
            <a:endParaRPr kumimoji="1" lang="ja-JP" altLang="en-US" sz="1200" dirty="0">
              <a:gradFill>
                <a:gsLst>
                  <a:gs pos="2917">
                    <a:schemeClr val="tx1"/>
                  </a:gs>
                  <a:gs pos="30000">
                    <a:schemeClr val="tx1"/>
                  </a:gs>
                </a:gsLst>
                <a:lin ang="5400000" scaled="0"/>
              </a:gradFill>
            </a:endParaRPr>
          </a:p>
        </p:txBody>
      </p:sp>
      <p:sp>
        <p:nvSpPr>
          <p:cNvPr id="175" name="テキスト ボックス 174">
            <a:extLst>
              <a:ext uri="{FF2B5EF4-FFF2-40B4-BE49-F238E27FC236}">
                <a16:creationId xmlns:a16="http://schemas.microsoft.com/office/drawing/2014/main" id="{79C15248-677B-4C3B-B76D-A521BF9F2285}"/>
              </a:ext>
            </a:extLst>
          </p:cNvPr>
          <p:cNvSpPr txBox="1"/>
          <p:nvPr/>
        </p:nvSpPr>
        <p:spPr>
          <a:xfrm>
            <a:off x="47726" y="3471391"/>
            <a:ext cx="1152128" cy="627864"/>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200" dirty="0">
                <a:gradFill>
                  <a:gsLst>
                    <a:gs pos="2917">
                      <a:schemeClr val="tx1"/>
                    </a:gs>
                    <a:gs pos="30000">
                      <a:schemeClr val="tx1"/>
                    </a:gs>
                  </a:gsLst>
                  <a:lin ang="5400000" scaled="0"/>
                </a:gradFill>
              </a:rPr>
              <a:t>データ</a:t>
            </a:r>
            <a:br>
              <a:rPr kumimoji="1" lang="en-US" altLang="ja-JP" sz="1200" dirty="0">
                <a:gradFill>
                  <a:gsLst>
                    <a:gs pos="2917">
                      <a:schemeClr val="tx1"/>
                    </a:gs>
                    <a:gs pos="30000">
                      <a:schemeClr val="tx1"/>
                    </a:gs>
                  </a:gsLst>
                  <a:lin ang="5400000" scaled="0"/>
                </a:gradFill>
              </a:rPr>
            </a:br>
            <a:r>
              <a:rPr kumimoji="1" lang="ja-JP" altLang="en-US" sz="1200" dirty="0">
                <a:gradFill>
                  <a:gsLst>
                    <a:gs pos="2917">
                      <a:schemeClr val="tx1"/>
                    </a:gs>
                    <a:gs pos="30000">
                      <a:schemeClr val="tx1"/>
                    </a:gs>
                  </a:gsLst>
                  <a:lin ang="5400000" scaled="0"/>
                </a:gradFill>
              </a:rPr>
              <a:t>読み書き</a:t>
            </a:r>
          </a:p>
        </p:txBody>
      </p:sp>
      <p:sp>
        <p:nvSpPr>
          <p:cNvPr id="176" name="テキスト ボックス 175">
            <a:extLst>
              <a:ext uri="{FF2B5EF4-FFF2-40B4-BE49-F238E27FC236}">
                <a16:creationId xmlns:a16="http://schemas.microsoft.com/office/drawing/2014/main" id="{2DF24B37-61EB-4198-BD81-4ABCA8F138ED}"/>
              </a:ext>
            </a:extLst>
          </p:cNvPr>
          <p:cNvSpPr txBox="1"/>
          <p:nvPr/>
        </p:nvSpPr>
        <p:spPr>
          <a:xfrm>
            <a:off x="48250" y="4932330"/>
            <a:ext cx="1152128" cy="627864"/>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200" dirty="0">
                <a:gradFill>
                  <a:gsLst>
                    <a:gs pos="2917">
                      <a:schemeClr val="tx1"/>
                    </a:gs>
                    <a:gs pos="30000">
                      <a:schemeClr val="tx1"/>
                    </a:gs>
                  </a:gsLst>
                  <a:lin ang="5400000" scaled="0"/>
                </a:gradFill>
              </a:rPr>
              <a:t>データ</a:t>
            </a:r>
            <a:br>
              <a:rPr kumimoji="1" lang="en-US" altLang="ja-JP" sz="1200" dirty="0">
                <a:gradFill>
                  <a:gsLst>
                    <a:gs pos="2917">
                      <a:schemeClr val="tx1"/>
                    </a:gs>
                    <a:gs pos="30000">
                      <a:schemeClr val="tx1"/>
                    </a:gs>
                  </a:gsLst>
                  <a:lin ang="5400000" scaled="0"/>
                </a:gradFill>
              </a:rPr>
            </a:br>
            <a:r>
              <a:rPr lang="ja-JP" altLang="en-US" sz="1200" dirty="0">
                <a:gradFill>
                  <a:gsLst>
                    <a:gs pos="2917">
                      <a:schemeClr val="tx1"/>
                    </a:gs>
                    <a:gs pos="30000">
                      <a:schemeClr val="tx1"/>
                    </a:gs>
                  </a:gsLst>
                  <a:lin ang="5400000" scaled="0"/>
                </a:gradFill>
              </a:rPr>
              <a:t>転送</a:t>
            </a:r>
            <a:endParaRPr kumimoji="1" lang="ja-JP" altLang="en-US" sz="1200" dirty="0">
              <a:gradFill>
                <a:gsLst>
                  <a:gs pos="2917">
                    <a:schemeClr val="tx1"/>
                  </a:gs>
                  <a:gs pos="30000">
                    <a:schemeClr val="tx1"/>
                  </a:gs>
                </a:gsLst>
                <a:lin ang="5400000" scaled="0"/>
              </a:gra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CPU</a:t>
            </a:r>
            <a:br>
              <a:rPr kumimoji="1" lang="en-US" altLang="ja-JP" dirty="0"/>
            </a:br>
            <a:r>
              <a:rPr kumimoji="1" lang="ja-JP" altLang="en-US" dirty="0"/>
              <a:t>ハードウェア</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インテルの共同創業者ゴードン・ムーアによる「トランジスタの集積密度は、</a:t>
            </a:r>
            <a:r>
              <a:rPr lang="en-US" altLang="ja-JP" dirty="0"/>
              <a:t>18〜24</a:t>
            </a:r>
            <a:r>
              <a:rPr lang="ja-JP" altLang="en-US" dirty="0"/>
              <a:t>か月ごとに倍になる」という経験則</a:t>
            </a:r>
            <a:endParaRPr lang="en-US" altLang="ja-JP" dirty="0"/>
          </a:p>
          <a:p>
            <a:endParaRPr kumimoji="1" lang="en-US" altLang="ja-JP" dirty="0"/>
          </a:p>
          <a:p>
            <a:r>
              <a:rPr kumimoji="1" lang="en-US" altLang="ja-JP" dirty="0"/>
              <a:t>Free Lunch</a:t>
            </a:r>
          </a:p>
          <a:p>
            <a:r>
              <a:rPr kumimoji="1" lang="en-US" altLang="ja-JP" dirty="0"/>
              <a:t>Many core</a:t>
            </a:r>
          </a:p>
        </p:txBody>
      </p:sp>
      <p:sp>
        <p:nvSpPr>
          <p:cNvPr id="2" name="タイトル 1"/>
          <p:cNvSpPr>
            <a:spLocks noGrp="1"/>
          </p:cNvSpPr>
          <p:nvPr>
            <p:ph type="title"/>
          </p:nvPr>
        </p:nvSpPr>
        <p:spPr/>
        <p:txBody>
          <a:bodyPr/>
          <a:lstStyle/>
          <a:p>
            <a:r>
              <a:rPr kumimoji="1" lang="ja-JP" altLang="en-US" dirty="0"/>
              <a:t>ムーアの法則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CPU</a:t>
            </a:r>
            <a:r>
              <a:rPr kumimoji="1" lang="ja-JP" altLang="en-US" dirty="0"/>
              <a:t>の</a:t>
            </a:r>
            <a:r>
              <a:rPr lang="ja-JP" altLang="en-US" dirty="0"/>
              <a:t>構造</a:t>
            </a:r>
            <a:br>
              <a:rPr lang="en-US" altLang="ja-JP" dirty="0"/>
            </a:br>
            <a:r>
              <a:rPr lang="en-US" altLang="ja-JP" sz="2400" dirty="0"/>
              <a:t>Intel Core2 Duo </a:t>
            </a:r>
            <a:r>
              <a:rPr lang="ja-JP" altLang="en-US" sz="2400" dirty="0"/>
              <a:t>の例</a:t>
            </a:r>
          </a:p>
        </p:txBody>
      </p:sp>
      <p:sp>
        <p:nvSpPr>
          <p:cNvPr id="28" name="コンテンツ プレースホルダー 27"/>
          <p:cNvSpPr>
            <a:spLocks noGrp="1"/>
          </p:cNvSpPr>
          <p:nvPr>
            <p:ph idx="4294967295"/>
          </p:nvPr>
        </p:nvSpPr>
        <p:spPr>
          <a:xfrm>
            <a:off x="7248128" y="1363753"/>
            <a:ext cx="4616492" cy="4230688"/>
          </a:xfrm>
        </p:spPr>
        <p:txBody>
          <a:bodyPr>
            <a:normAutofit fontScale="55000" lnSpcReduction="20000"/>
          </a:bodyPr>
          <a:lstStyle/>
          <a:p>
            <a:r>
              <a:rPr kumimoji="1" lang="ja-JP" altLang="en-US" dirty="0"/>
              <a:t>論理ステート</a:t>
            </a:r>
            <a:endParaRPr kumimoji="1" lang="en-US" altLang="ja-JP" dirty="0"/>
          </a:p>
          <a:p>
            <a:pPr lvl="1"/>
            <a:r>
              <a:rPr lang="en-US" altLang="ja-JP" dirty="0"/>
              <a:t>1</a:t>
            </a:r>
            <a:r>
              <a:rPr lang="ja-JP" altLang="en-US" dirty="0"/>
              <a:t>つのコアを仮想的な複数のコアとして扱うための</a:t>
            </a:r>
            <a:br>
              <a:rPr lang="en-US" altLang="ja-JP" dirty="0"/>
            </a:br>
            <a:r>
              <a:rPr lang="ja-JP" altLang="en-US" dirty="0"/>
              <a:t>レジスタなどのリソース</a:t>
            </a:r>
            <a:endParaRPr lang="en-US" altLang="ja-JP" dirty="0"/>
          </a:p>
          <a:p>
            <a:pPr lvl="1"/>
            <a:r>
              <a:rPr lang="en-US" altLang="ja-JP" dirty="0"/>
              <a:t>Hyper Threating® </a:t>
            </a:r>
            <a:r>
              <a:rPr lang="ja-JP" altLang="en-US" dirty="0"/>
              <a:t>では</a:t>
            </a:r>
            <a:r>
              <a:rPr lang="en-US" altLang="ja-JP" dirty="0"/>
              <a:t>1</a:t>
            </a:r>
            <a:r>
              <a:rPr lang="ja-JP" altLang="en-US" dirty="0"/>
              <a:t>コアあたりで</a:t>
            </a:r>
            <a:r>
              <a:rPr lang="en-US" altLang="ja-JP" dirty="0"/>
              <a:t>2</a:t>
            </a:r>
            <a:r>
              <a:rPr lang="ja-JP" altLang="en-US" dirty="0" err="1"/>
              <a:t>つに</a:t>
            </a:r>
            <a:endParaRPr lang="en-US" altLang="ja-JP" dirty="0"/>
          </a:p>
          <a:p>
            <a:r>
              <a:rPr kumimoji="1" lang="ja-JP" altLang="en-US" dirty="0"/>
              <a:t>コア</a:t>
            </a:r>
            <a:endParaRPr kumimoji="1" lang="en-US" altLang="ja-JP" dirty="0"/>
          </a:p>
          <a:p>
            <a:pPr lvl="1"/>
            <a:r>
              <a:rPr lang="en-US" altLang="ja-JP" dirty="0"/>
              <a:t>CPU</a:t>
            </a:r>
            <a:r>
              <a:rPr lang="ja-JP" altLang="en-US" dirty="0"/>
              <a:t>の中核</a:t>
            </a:r>
            <a:endParaRPr lang="en-US" altLang="ja-JP" dirty="0"/>
          </a:p>
          <a:p>
            <a:r>
              <a:rPr kumimoji="1" lang="ja-JP" altLang="en-US" dirty="0"/>
              <a:t>キャッシュ</a:t>
            </a:r>
            <a:endParaRPr kumimoji="1" lang="en-US" altLang="ja-JP" dirty="0"/>
          </a:p>
          <a:p>
            <a:pPr lvl="1"/>
            <a:r>
              <a:rPr lang="en-US" altLang="ja-JP" dirty="0"/>
              <a:t>CPU</a:t>
            </a:r>
            <a:r>
              <a:rPr lang="ja-JP" altLang="en-US" dirty="0" err="1"/>
              <a:t>とメ</a:t>
            </a:r>
            <a:r>
              <a:rPr lang="ja-JP" altLang="en-US" dirty="0"/>
              <a:t>モリの圧倒的な速度差のための</a:t>
            </a:r>
            <a:r>
              <a:rPr lang="en-US" altLang="ja-JP" dirty="0"/>
              <a:t>CPU</a:t>
            </a:r>
            <a:br>
              <a:rPr lang="en-US" altLang="ja-JP" dirty="0"/>
            </a:br>
            <a:r>
              <a:rPr lang="ja-JP" altLang="en-US" dirty="0"/>
              <a:t>内部のデータ格納場所</a:t>
            </a:r>
            <a:endParaRPr lang="en-US" altLang="ja-JP" dirty="0"/>
          </a:p>
          <a:p>
            <a:pPr lvl="1"/>
            <a:r>
              <a:rPr lang="en-US" altLang="ja-JP" dirty="0"/>
              <a:t>Xeon® </a:t>
            </a:r>
            <a:r>
              <a:rPr lang="ja-JP" altLang="en-US" dirty="0"/>
              <a:t>では全コア横断の</a:t>
            </a:r>
            <a:r>
              <a:rPr lang="en-US" altLang="ja-JP" dirty="0"/>
              <a:t>L3</a:t>
            </a:r>
            <a:r>
              <a:rPr lang="ja-JP" altLang="en-US" dirty="0"/>
              <a:t>キャッシュももつ</a:t>
            </a:r>
            <a:endParaRPr lang="en-US" altLang="ja-JP" dirty="0"/>
          </a:p>
          <a:p>
            <a:r>
              <a:rPr kumimoji="1" lang="en-US" altLang="ja-JP" dirty="0"/>
              <a:t>FSB</a:t>
            </a:r>
          </a:p>
          <a:p>
            <a:pPr lvl="1"/>
            <a:r>
              <a:rPr lang="en-US" altLang="ja-JP" dirty="0"/>
              <a:t>CPU</a:t>
            </a:r>
            <a:r>
              <a:rPr lang="ja-JP" altLang="en-US" dirty="0"/>
              <a:t>とチップセットなどのバス</a:t>
            </a:r>
            <a:endParaRPr lang="en-US" altLang="ja-JP" dirty="0"/>
          </a:p>
          <a:p>
            <a:r>
              <a:rPr kumimoji="1" lang="en-US" altLang="ja-JP" dirty="0"/>
              <a:t>MCH</a:t>
            </a:r>
          </a:p>
          <a:p>
            <a:pPr lvl="1"/>
            <a:r>
              <a:rPr lang="ja-JP" altLang="en-US" dirty="0"/>
              <a:t>メモリへのデータ読み書きを管理</a:t>
            </a:r>
            <a:endParaRPr kumimoji="1" lang="ja-JP" altLang="en-US" dirty="0"/>
          </a:p>
        </p:txBody>
      </p:sp>
      <p:sp>
        <p:nvSpPr>
          <p:cNvPr id="8" name="正方形/​​長方形 7"/>
          <p:cNvSpPr/>
          <p:nvPr/>
        </p:nvSpPr>
        <p:spPr bwMode="auto">
          <a:xfrm>
            <a:off x="1809720" y="1428736"/>
            <a:ext cx="5072098" cy="321471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bg1"/>
                </a:solidFill>
                <a:effectLst>
                  <a:outerShdw blurRad="38100" dist="38100" dir="2700000" algn="tl">
                    <a:srgbClr val="000000">
                      <a:alpha val="43137"/>
                    </a:srgbClr>
                  </a:outerShdw>
                </a:effectLst>
                <a:latin typeface="+mj-lt"/>
              </a:rPr>
              <a:t>ソケット</a:t>
            </a:r>
          </a:p>
        </p:txBody>
      </p:sp>
      <p:pic>
        <p:nvPicPr>
          <p:cNvPr id="9" name="Picture 2" descr="E:\PPTResources\ClipArt\KKClipArt\Peripherals\CPU board 2CPU_s.png"/>
          <p:cNvPicPr>
            <a:picLocks noChangeAspect="1" noChangeArrowheads="1"/>
          </p:cNvPicPr>
          <p:nvPr/>
        </p:nvPicPr>
        <p:blipFill>
          <a:blip r:embed="rId2" cstate="print"/>
          <a:srcRect/>
          <a:stretch>
            <a:fillRect/>
          </a:stretch>
        </p:blipFill>
        <p:spPr bwMode="auto">
          <a:xfrm>
            <a:off x="8239140" y="5572140"/>
            <a:ext cx="1143008" cy="631790"/>
          </a:xfrm>
          <a:prstGeom prst="rect">
            <a:avLst/>
          </a:prstGeom>
          <a:noFill/>
        </p:spPr>
      </p:pic>
      <p:pic>
        <p:nvPicPr>
          <p:cNvPr id="10" name="Picture 5" descr="E:\PPTResources\Artwork_Imagery\Icons - Illustrations\_WINDOWS SERVER ICONS\Hardware\Hardware processor chip cpu.png"/>
          <p:cNvPicPr>
            <a:picLocks noChangeAspect="1" noChangeArrowheads="1"/>
          </p:cNvPicPr>
          <p:nvPr/>
        </p:nvPicPr>
        <p:blipFill>
          <a:blip r:embed="rId3" cstate="print"/>
          <a:srcRect/>
          <a:stretch>
            <a:fillRect/>
          </a:stretch>
        </p:blipFill>
        <p:spPr bwMode="auto">
          <a:xfrm>
            <a:off x="1595406" y="1285860"/>
            <a:ext cx="1000132" cy="426834"/>
          </a:xfrm>
          <a:prstGeom prst="rect">
            <a:avLst/>
          </a:prstGeom>
          <a:noFill/>
        </p:spPr>
      </p:pic>
      <p:sp>
        <p:nvSpPr>
          <p:cNvPr id="11" name="角丸​​四角形 10"/>
          <p:cNvSpPr/>
          <p:nvPr/>
        </p:nvSpPr>
        <p:spPr bwMode="auto">
          <a:xfrm>
            <a:off x="2024034"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2" name="角丸​​四角形 11"/>
          <p:cNvSpPr/>
          <p:nvPr/>
        </p:nvSpPr>
        <p:spPr bwMode="auto">
          <a:xfrm>
            <a:off x="2166910"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3" name="角丸​​四角形 12"/>
          <p:cNvSpPr/>
          <p:nvPr/>
        </p:nvSpPr>
        <p:spPr bwMode="auto">
          <a:xfrm>
            <a:off x="2024034" y="3571876"/>
            <a:ext cx="4714908"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L2</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4" name="角丸​​四角形 13"/>
          <p:cNvSpPr/>
          <p:nvPr/>
        </p:nvSpPr>
        <p:spPr bwMode="auto">
          <a:xfrm>
            <a:off x="4381488"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5" name="角丸​​四角形 14"/>
          <p:cNvSpPr/>
          <p:nvPr/>
        </p:nvSpPr>
        <p:spPr bwMode="auto">
          <a:xfrm>
            <a:off x="4524364"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6" name="角丸​​四角形 15"/>
          <p:cNvSpPr/>
          <p:nvPr/>
        </p:nvSpPr>
        <p:spPr bwMode="auto">
          <a:xfrm>
            <a:off x="2024034"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7" name="角丸​​四角形 16"/>
          <p:cNvSpPr/>
          <p:nvPr/>
        </p:nvSpPr>
        <p:spPr bwMode="auto">
          <a:xfrm>
            <a:off x="4452926"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8" name="角丸​​四角形 17"/>
          <p:cNvSpPr/>
          <p:nvPr/>
        </p:nvSpPr>
        <p:spPr bwMode="auto">
          <a:xfrm>
            <a:off x="2024034" y="4429132"/>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Front Side Bus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2024034" y="5357826"/>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rPr>
              <a:t>Front Side Bus</a:t>
            </a:r>
            <a:endParaRPr lang="ja-JP" altLang="en-US" sz="2400" dirty="0">
              <a:solidFill>
                <a:srgbClr val="FFFFFF"/>
              </a:solidFill>
              <a:effectLst>
                <a:outerShdw blurRad="38100" dist="38100" dir="2700000" algn="tl">
                  <a:srgbClr val="000000">
                    <a:alpha val="43137"/>
                  </a:srgbClr>
                </a:outerShdw>
              </a:effectLst>
            </a:endParaRPr>
          </a:p>
        </p:txBody>
      </p:sp>
      <p:sp>
        <p:nvSpPr>
          <p:cNvPr id="20" name="角丸​​四角形 19"/>
          <p:cNvSpPr/>
          <p:nvPr/>
        </p:nvSpPr>
        <p:spPr bwMode="auto">
          <a:xfrm>
            <a:off x="2024034" y="5715016"/>
            <a:ext cx="4714908" cy="357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000000"/>
                </a:solidFill>
                <a:latin typeface="+mj-lt"/>
              </a:rPr>
              <a:t>Memory Controller Hub</a:t>
            </a:r>
            <a:endParaRPr lang="ja-JP" altLang="en-US" sz="2400" dirty="0">
              <a:solidFill>
                <a:srgbClr val="000000"/>
              </a:solidFill>
              <a:latin typeface="+mj-lt"/>
            </a:endParaRPr>
          </a:p>
        </p:txBody>
      </p:sp>
      <p:cxnSp>
        <p:nvCxnSpPr>
          <p:cNvPr id="22" name="直線​​コネクタ 21"/>
          <p:cNvCxnSpPr>
            <a:stCxn id="18" idx="2"/>
            <a:endCxn id="19" idx="0"/>
          </p:cNvCxnSpPr>
          <p:nvPr/>
        </p:nvCxnSpPr>
        <p:spPr>
          <a:xfrm rot="5400000">
            <a:off x="4095736" y="5072074"/>
            <a:ext cx="571504" cy="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4" name="直線​​コネクタ 23"/>
          <p:cNvCxnSpPr>
            <a:stCxn id="9" idx="1"/>
            <a:endCxn id="20" idx="3"/>
          </p:cNvCxnSpPr>
          <p:nvPr/>
        </p:nvCxnSpPr>
        <p:spPr>
          <a:xfrm rot="10800000" flipV="1">
            <a:off x="6738942" y="5888035"/>
            <a:ext cx="1500198" cy="5576"/>
          </a:xfrm>
          <a:prstGeom prst="line">
            <a:avLst/>
          </a:prstGeom>
          <a:ln w="76200"/>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lnSpcReduction="10000"/>
          </a:bodyPr>
          <a:lstStyle/>
          <a:p>
            <a:r>
              <a:rPr kumimoji="1" lang="ja-JP" altLang="en-US" dirty="0"/>
              <a:t>コンピューターの歴史</a:t>
            </a:r>
            <a:endParaRPr kumimoji="1" lang="en-US" altLang="ja-JP" dirty="0"/>
          </a:p>
          <a:p>
            <a:r>
              <a:rPr lang="ja-JP" altLang="en-US" dirty="0"/>
              <a:t>ハードウェア</a:t>
            </a:r>
            <a:endParaRPr lang="en-US" altLang="ja-JP" dirty="0"/>
          </a:p>
          <a:p>
            <a:pPr lvl="1"/>
            <a:r>
              <a:rPr kumimoji="1" lang="en-US" altLang="ja-JP" dirty="0"/>
              <a:t>CPU</a:t>
            </a:r>
          </a:p>
          <a:p>
            <a:pPr lvl="1"/>
            <a:r>
              <a:rPr lang="ja-JP" altLang="en-US" dirty="0"/>
              <a:t>ハードディスク</a:t>
            </a:r>
            <a:endParaRPr kumimoji="1" lang="en-US" altLang="ja-JP" dirty="0"/>
          </a:p>
          <a:p>
            <a:r>
              <a:rPr lang="en-US" altLang="ja-JP" dirty="0"/>
              <a:t>Windows OS</a:t>
            </a:r>
          </a:p>
          <a:p>
            <a:r>
              <a:rPr lang="ja-JP" altLang="en-US" dirty="0"/>
              <a:t>ネットワーク</a:t>
            </a:r>
            <a:endParaRPr lang="en-US" altLang="ja-JP" dirty="0"/>
          </a:p>
          <a:p>
            <a:r>
              <a:rPr lang="en-US" altLang="ja-JP" dirty="0"/>
              <a:t>Cloud Computing</a:t>
            </a:r>
          </a:p>
          <a:p>
            <a:r>
              <a:rPr lang="en-US" altLang="ja-JP" dirty="0"/>
              <a:t>Quantum Computing</a:t>
            </a:r>
          </a:p>
        </p:txBody>
      </p:sp>
      <p:sp>
        <p:nvSpPr>
          <p:cNvPr id="2" name="タイトル 1"/>
          <p:cNvSpPr>
            <a:spLocks noGrp="1"/>
          </p:cNvSpPr>
          <p:nvPr>
            <p:ph type="title"/>
          </p:nvPr>
        </p:nvSpPr>
        <p:spPr/>
        <p:txBody>
          <a:bodyPr/>
          <a:lstStyle/>
          <a:p>
            <a:r>
              <a:rPr kumimoji="1" lang="ja-JP" altLang="en-US" dirty="0"/>
              <a:t>本日の内容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ja-JP" dirty="0">
                <a:ea typeface="ＭＳ Ｐゴシック" charset="-128"/>
              </a:rPr>
              <a:t>Intel 64 bit CPU</a:t>
            </a:r>
            <a:endParaRPr lang="ja-JP" altLang="en-US" dirty="0">
              <a:ea typeface="ＭＳ Ｐゴシック" charset="-128"/>
            </a:endParaRPr>
          </a:p>
        </p:txBody>
      </p:sp>
      <p:pic>
        <p:nvPicPr>
          <p:cNvPr id="171014" name="Picture 6" descr="xeon72y"/>
          <p:cNvPicPr>
            <a:picLocks noChangeAspect="1" noChangeArrowheads="1"/>
          </p:cNvPicPr>
          <p:nvPr/>
        </p:nvPicPr>
        <p:blipFill>
          <a:blip r:embed="rId3" cstate="print"/>
          <a:srcRect/>
          <a:stretch>
            <a:fillRect/>
          </a:stretch>
        </p:blipFill>
        <p:spPr bwMode="auto">
          <a:xfrm>
            <a:off x="4124325" y="4459289"/>
            <a:ext cx="865188" cy="1069975"/>
          </a:xfrm>
          <a:prstGeom prst="rect">
            <a:avLst/>
          </a:prstGeom>
          <a:noFill/>
        </p:spPr>
      </p:pic>
      <p:pic>
        <p:nvPicPr>
          <p:cNvPr id="171025" name="Picture 17" descr="25988B_64_OPT_E_RGB"/>
          <p:cNvPicPr>
            <a:picLocks noChangeAspect="1" noChangeArrowheads="1"/>
          </p:cNvPicPr>
          <p:nvPr/>
        </p:nvPicPr>
        <p:blipFill>
          <a:blip r:embed="rId4" cstate="print"/>
          <a:srcRect/>
          <a:stretch>
            <a:fillRect/>
          </a:stretch>
        </p:blipFill>
        <p:spPr bwMode="auto">
          <a:xfrm>
            <a:off x="1995489" y="4459288"/>
            <a:ext cx="981075" cy="1103312"/>
          </a:xfrm>
          <a:prstGeom prst="rect">
            <a:avLst/>
          </a:prstGeom>
          <a:noFill/>
        </p:spPr>
      </p:pic>
      <p:pic>
        <p:nvPicPr>
          <p:cNvPr id="171027" name="Picture 19" descr="27158B_64_ATH_E_RGB"/>
          <p:cNvPicPr>
            <a:picLocks noChangeAspect="1" noChangeArrowheads="1"/>
          </p:cNvPicPr>
          <p:nvPr/>
        </p:nvPicPr>
        <p:blipFill>
          <a:blip r:embed="rId5" cstate="print"/>
          <a:srcRect/>
          <a:stretch>
            <a:fillRect/>
          </a:stretch>
        </p:blipFill>
        <p:spPr bwMode="auto">
          <a:xfrm>
            <a:off x="3052763" y="4459289"/>
            <a:ext cx="995362" cy="1119187"/>
          </a:xfrm>
          <a:prstGeom prst="rect">
            <a:avLst/>
          </a:prstGeom>
          <a:noFill/>
        </p:spPr>
      </p:pic>
      <p:graphicFrame>
        <p:nvGraphicFramePr>
          <p:cNvPr id="171112" name="Group 104"/>
          <p:cNvGraphicFramePr>
            <a:graphicFrameLocks noGrp="1"/>
          </p:cNvGraphicFramePr>
          <p:nvPr/>
        </p:nvGraphicFramePr>
        <p:xfrm>
          <a:off x="2022476" y="1397000"/>
          <a:ext cx="8169275" cy="2512124"/>
        </p:xfrm>
        <a:graphic>
          <a:graphicData uri="http://schemas.openxmlformats.org/drawingml/2006/table">
            <a:tbl>
              <a:tblPr/>
              <a:tblGrid>
                <a:gridCol w="4084638">
                  <a:extLst>
                    <a:ext uri="{9D8B030D-6E8A-4147-A177-3AD203B41FA5}">
                      <a16:colId xmlns:a16="http://schemas.microsoft.com/office/drawing/2014/main" val="20000"/>
                    </a:ext>
                  </a:extLst>
                </a:gridCol>
                <a:gridCol w="4084637">
                  <a:extLst>
                    <a:ext uri="{9D8B030D-6E8A-4147-A177-3AD203B41FA5}">
                      <a16:colId xmlns:a16="http://schemas.microsoft.com/office/drawing/2014/main" val="20001"/>
                    </a:ext>
                  </a:extLst>
                </a:gridCol>
              </a:tblGrid>
              <a:tr h="966788">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x64</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(64-bit Extensions)</a:t>
                      </a:r>
                    </a:p>
                  </a:txBody>
                  <a:tcPr horzOverflow="overflow">
                    <a:lnL cap="flat">
                      <a:noFill/>
                    </a:lnL>
                    <a:lnR>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IPF</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(Itanium Processor Family)</a:t>
                      </a:r>
                    </a:p>
                  </a:txBody>
                  <a:tcPr horzOverflow="overflow">
                    <a:lnL>
                      <a:noFill/>
                    </a:lnL>
                    <a:lnR cap="flat">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extLst>
                  <a:ext uri="{0D108BD9-81ED-4DB2-BD59-A6C34878D82A}">
                    <a16:rowId xmlns:a16="http://schemas.microsoft.com/office/drawing/2014/main" val="10000"/>
                  </a:ext>
                </a:extLst>
              </a:tr>
              <a:tr h="1355725">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a:ln>
                            <a:noFill/>
                          </a:ln>
                          <a:solidFill>
                            <a:schemeClr val="tx1"/>
                          </a:solidFill>
                          <a:effectLst/>
                          <a:latin typeface="Arial" charset="0"/>
                          <a:ea typeface="ＭＳ Ｐゴシック" charset="-128"/>
                        </a:rPr>
                        <a:t>x86</a:t>
                      </a:r>
                      <a:r>
                        <a:rPr kumimoji="0" lang="ja-JP" altLang="en-US" sz="1800" b="0" i="0" u="none" strike="noStrike" cap="none" normalizeH="0" baseline="0">
                          <a:ln>
                            <a:noFill/>
                          </a:ln>
                          <a:solidFill>
                            <a:schemeClr val="tx1"/>
                          </a:solidFill>
                          <a:effectLst/>
                          <a:latin typeface="Arial" charset="0"/>
                          <a:ea typeface="ＭＳ Ｐゴシック" charset="-128"/>
                        </a:rPr>
                        <a:t>命令セット上の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拡張アーキテクチャ</a:t>
                      </a: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ja-JP" altLang="en-US" sz="1800" b="0" i="0" u="none" strike="noStrike" cap="none" normalizeH="0" baseline="0">
                          <a:ln>
                            <a:noFill/>
                          </a:ln>
                          <a:solidFill>
                            <a:schemeClr val="tx1"/>
                          </a:solidFill>
                          <a:effectLst/>
                          <a:latin typeface="Arial" charset="0"/>
                          <a:ea typeface="ＭＳ Ｐゴシック" charset="-128"/>
                        </a:rPr>
                        <a:t>最新の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テクノロジーの恩恵を受けつつ、</a:t>
                      </a:r>
                      <a:r>
                        <a:rPr kumimoji="0" lang="en-US" altLang="ja-JP" sz="1800" b="0" i="0" u="none" strike="noStrike" cap="none" normalizeH="0" baseline="0">
                          <a:ln>
                            <a:noFill/>
                          </a:ln>
                          <a:solidFill>
                            <a:schemeClr val="tx1"/>
                          </a:solidFill>
                          <a:effectLst/>
                          <a:latin typeface="Arial" charset="0"/>
                          <a:ea typeface="ＭＳ Ｐゴシック" charset="-128"/>
                        </a:rPr>
                        <a:t>32-bit</a:t>
                      </a:r>
                      <a:r>
                        <a:rPr kumimoji="0" lang="ja-JP" altLang="en-US" sz="1800" b="0" i="0" u="none" strike="noStrike" cap="none" normalizeH="0" baseline="0">
                          <a:ln>
                            <a:noFill/>
                          </a:ln>
                          <a:solidFill>
                            <a:schemeClr val="tx1"/>
                          </a:solidFill>
                          <a:effectLst/>
                          <a:latin typeface="Arial" charset="0"/>
                          <a:ea typeface="ＭＳ Ｐゴシック" charset="-128"/>
                        </a:rPr>
                        <a:t>の</a:t>
                      </a:r>
                      <a:r>
                        <a:rPr kumimoji="0" lang="en-US" altLang="ja-JP" sz="1800" b="0" i="0" u="none" strike="noStrike" cap="none" normalizeH="0" baseline="0">
                          <a:ln>
                            <a:noFill/>
                          </a:ln>
                          <a:solidFill>
                            <a:schemeClr val="tx1"/>
                          </a:solidFill>
                          <a:effectLst/>
                          <a:latin typeface="Arial" charset="0"/>
                          <a:ea typeface="ＭＳ Ｐゴシック" charset="-128"/>
                        </a:rPr>
                        <a:t>Windows</a:t>
                      </a:r>
                      <a:r>
                        <a:rPr kumimoji="0" lang="ja-JP" altLang="en-US" sz="1800" b="0" i="0" u="none" strike="noStrike" cap="none" normalizeH="0" baseline="0">
                          <a:ln>
                            <a:noFill/>
                          </a:ln>
                          <a:solidFill>
                            <a:schemeClr val="tx1"/>
                          </a:solidFill>
                          <a:effectLst/>
                          <a:latin typeface="Arial" charset="0"/>
                          <a:ea typeface="ＭＳ Ｐゴシック" charset="-128"/>
                        </a:rPr>
                        <a:t>アプリケーションへの投資を有効活用</a:t>
                      </a:r>
                      <a:endParaRPr kumimoji="0" lang="en-US" altLang="ja-JP" sz="1800" b="0" i="0" u="none" strike="noStrike" cap="none" normalizeH="0" baseline="0">
                        <a:ln>
                          <a:noFill/>
                        </a:ln>
                        <a:solidFill>
                          <a:schemeClr val="tx1"/>
                        </a:solidFill>
                        <a:effectLst/>
                        <a:latin typeface="Arial" charset="0"/>
                        <a:ea typeface="ＭＳ Ｐゴシック" charset="-128"/>
                      </a:endParaRPr>
                    </a:p>
                  </a:txBody>
                  <a:tcPr horzOverflow="overflow">
                    <a:lnL cap="flat">
                      <a:noFill/>
                    </a:lnL>
                    <a:lnR>
                      <a:noFill/>
                    </a:lnR>
                    <a:lnT>
                      <a:noFill/>
                    </a:lnT>
                    <a:lnB cap="flat">
                      <a:noFill/>
                    </a:lnB>
                    <a:lnTlToBr>
                      <a:noFill/>
                    </a:lnTlToBr>
                    <a:lnBlToTr>
                      <a:noFill/>
                    </a:lnBlToTr>
                    <a:noFill/>
                  </a:tcPr>
                </a:tc>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EPIC</a:t>
                      </a:r>
                      <a:r>
                        <a:rPr kumimoji="0" lang="ja-JP" altLang="en-US" sz="1800" b="0" i="0" u="none" strike="noStrike" cap="none" normalizeH="0" baseline="0" dirty="0">
                          <a:ln>
                            <a:noFill/>
                          </a:ln>
                          <a:solidFill>
                            <a:schemeClr val="tx1"/>
                          </a:solidFill>
                          <a:effectLst/>
                          <a:latin typeface="Arial" charset="0"/>
                          <a:ea typeface="ＭＳ Ｐゴシック" charset="-128"/>
                        </a:rPr>
                        <a:t>（ </a:t>
                      </a:r>
                      <a:r>
                        <a:rPr kumimoji="0" lang="en-US" altLang="ja-JP" sz="1800" b="0" i="0" u="none" strike="noStrike" cap="none" normalizeH="0" baseline="0" dirty="0">
                          <a:ln>
                            <a:noFill/>
                          </a:ln>
                          <a:solidFill>
                            <a:schemeClr val="tx1"/>
                          </a:solidFill>
                          <a:effectLst/>
                          <a:latin typeface="Arial" charset="0"/>
                          <a:ea typeface="ＭＳ Ｐゴシック" charset="-128"/>
                        </a:rPr>
                        <a:t>Explicitly Parallel Instruction Computing</a:t>
                      </a:r>
                      <a:r>
                        <a:rPr kumimoji="0" lang="ja-JP" altLang="en-US" sz="1800" b="0" i="0" u="none" strike="noStrike" cap="none" normalizeH="0" baseline="0" dirty="0">
                          <a:ln>
                            <a:noFill/>
                          </a:ln>
                          <a:solidFill>
                            <a:schemeClr val="tx1"/>
                          </a:solidFill>
                          <a:effectLst/>
                          <a:latin typeface="Arial" charset="0"/>
                          <a:ea typeface="ＭＳ Ｐゴシック" charset="-128"/>
                        </a:rPr>
                        <a:t> ）アーキテクチャに準拠</a:t>
                      </a:r>
                      <a:endParaRPr kumimoji="0" lang="en-US" altLang="ja-JP" sz="1800" b="0" i="0" u="none" strike="noStrike" cap="none" normalizeH="0" baseline="0" dirty="0">
                        <a:ln>
                          <a:noFill/>
                        </a:ln>
                        <a:solidFill>
                          <a:schemeClr val="tx1"/>
                        </a:solidFill>
                        <a:effectLst/>
                        <a:latin typeface="Arial" charset="0"/>
                        <a:ea typeface="ＭＳ Ｐゴシック" charset="-128"/>
                      </a:endParaRP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Windows </a:t>
                      </a:r>
                      <a:r>
                        <a:rPr kumimoji="0" lang="ja-JP" altLang="en-US" sz="1800" b="0" i="0" u="none" strike="noStrike" cap="none" normalizeH="0" baseline="0" dirty="0">
                          <a:ln>
                            <a:noFill/>
                          </a:ln>
                          <a:solidFill>
                            <a:schemeClr val="tx1"/>
                          </a:solidFill>
                          <a:effectLst/>
                          <a:latin typeface="Arial" charset="0"/>
                          <a:ea typeface="ＭＳ Ｐゴシック" charset="-128"/>
                        </a:rPr>
                        <a:t>プラットフォーム上での最高レベルのスケーラビリティーを実現</a:t>
                      </a:r>
                      <a:endParaRPr kumimoji="0" lang="en-US" altLang="ja-JP" sz="1800" b="0" i="0" u="none" strike="noStrike" cap="none" normalizeH="0" baseline="0" dirty="0">
                        <a:ln>
                          <a:noFill/>
                        </a:ln>
                        <a:solidFill>
                          <a:schemeClr val="tx1"/>
                        </a:solidFill>
                        <a:effectLst/>
                        <a:latin typeface="Arial" charset="0"/>
                        <a:ea typeface="ＭＳ Ｐゴシック" charset="-128"/>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71060" name="Picture 52" descr="itanium2_72w"/>
          <p:cNvPicPr>
            <a:picLocks noChangeAspect="1" noChangeArrowheads="1"/>
          </p:cNvPicPr>
          <p:nvPr/>
        </p:nvPicPr>
        <p:blipFill>
          <a:blip r:embed="rId6" cstate="print"/>
          <a:srcRect/>
          <a:stretch>
            <a:fillRect/>
          </a:stretch>
        </p:blipFill>
        <p:spPr bwMode="auto">
          <a:xfrm>
            <a:off x="7734300" y="4459288"/>
            <a:ext cx="857250" cy="1060450"/>
          </a:xfrm>
          <a:prstGeom prst="rect">
            <a:avLst/>
          </a:prstGeom>
          <a:noFill/>
        </p:spPr>
      </p:pic>
      <p:pic>
        <p:nvPicPr>
          <p:cNvPr id="171096" name="Picture 88" descr="ix_b_dragp4"/>
          <p:cNvPicPr>
            <a:picLocks noChangeAspect="1" noChangeArrowheads="1"/>
          </p:cNvPicPr>
          <p:nvPr/>
        </p:nvPicPr>
        <p:blipFill>
          <a:blip r:embed="rId7" cstate="print"/>
          <a:srcRect/>
          <a:stretch>
            <a:fillRect/>
          </a:stretch>
        </p:blipFill>
        <p:spPr bwMode="auto">
          <a:xfrm>
            <a:off x="5065713" y="4459289"/>
            <a:ext cx="855662" cy="1062037"/>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4890" name="Group 58"/>
          <p:cNvGraphicFramePr>
            <a:graphicFrameLocks noGrp="1"/>
          </p:cNvGraphicFramePr>
          <p:nvPr>
            <p:ph sz="quarter" idx="10"/>
          </p:nvPr>
        </p:nvGraphicFramePr>
        <p:xfrm>
          <a:off x="519113" y="1463675"/>
          <a:ext cx="11158537" cy="4719448"/>
        </p:xfrm>
        <a:graphic>
          <a:graphicData uri="http://schemas.openxmlformats.org/drawingml/2006/table">
            <a:tbl>
              <a:tblPr/>
              <a:tblGrid>
                <a:gridCol w="5057380">
                  <a:extLst>
                    <a:ext uri="{9D8B030D-6E8A-4147-A177-3AD203B41FA5}">
                      <a16:colId xmlns:a16="http://schemas.microsoft.com/office/drawing/2014/main" val="20000"/>
                    </a:ext>
                  </a:extLst>
                </a:gridCol>
                <a:gridCol w="3058653">
                  <a:extLst>
                    <a:ext uri="{9D8B030D-6E8A-4147-A177-3AD203B41FA5}">
                      <a16:colId xmlns:a16="http://schemas.microsoft.com/office/drawing/2014/main" val="20001"/>
                    </a:ext>
                  </a:extLst>
                </a:gridCol>
                <a:gridCol w="3042504">
                  <a:extLst>
                    <a:ext uri="{9D8B030D-6E8A-4147-A177-3AD203B41FA5}">
                      <a16:colId xmlns:a16="http://schemas.microsoft.com/office/drawing/2014/main" val="20002"/>
                    </a:ext>
                  </a:extLst>
                </a:gridCol>
              </a:tblGrid>
              <a:tr h="303213">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General Memory Limits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endParaRPr kumimoji="0" lang="en-US" altLang="ja-JP" sz="1600" b="1" i="0" u="none" strike="noStrike" cap="none" normalizeH="0" baseline="30000" dirty="0">
                        <a:ln>
                          <a:noFill/>
                        </a:ln>
                        <a:solidFill>
                          <a:schemeClr val="tx1"/>
                        </a:solidFill>
                        <a:effectLst/>
                        <a:latin typeface="+mn-lt"/>
                        <a:ea typeface="+mn-ea"/>
                      </a:endParaRP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Total </a:t>
                      </a:r>
                      <a:r>
                        <a:rPr kumimoji="0" lang="ja-JP" altLang="en-US" sz="1600" b="0" i="0" u="none" strike="noStrike" cap="none" normalizeH="0" baseline="0">
                          <a:ln>
                            <a:noFill/>
                          </a:ln>
                          <a:solidFill>
                            <a:schemeClr val="tx1"/>
                          </a:solidFill>
                          <a:effectLst/>
                          <a:latin typeface="+mn-lt"/>
                          <a:ea typeface="+mn-ea"/>
                        </a:rPr>
                        <a:t>仮想アドレス空間</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 GB </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16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32-bit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2GB (3 GB if system </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is booted with /3gb switch)</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4GB if compiled with /LARGEADDRESSAWARE 2GB otherwise</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64-bit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Not applicable</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8 TB</a:t>
                      </a:r>
                    </a:p>
                  </a:txBody>
                  <a:tcPr marL="116290" marR="116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470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Non-Paged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256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5763">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System Cache</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GB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Physical Memory and CPU Limits</a:t>
                      </a:r>
                      <a:r>
                        <a:rPr kumimoji="0" lang="en-US" altLang="ja-JP" sz="1600" b="1" i="0" u="none" strike="noStrike" cap="none" normalizeH="0" baseline="30000">
                          <a:ln>
                            <a:noFill/>
                          </a:ln>
                          <a:solidFill>
                            <a:schemeClr val="tx1"/>
                          </a:solidFill>
                          <a:effectLst/>
                          <a:latin typeface="+mn-lt"/>
                          <a:ea typeface="+mn-ea"/>
                        </a:rPr>
                        <a:t>1</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XP Professional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GB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32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Vista Business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BG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128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2003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Windows Server 2003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 TB / 1-64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/2-64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04834" name="Rectangle 2"/>
          <p:cNvSpPr>
            <a:spLocks noGrp="1" noChangeArrowheads="1"/>
          </p:cNvSpPr>
          <p:nvPr>
            <p:ph type="title"/>
          </p:nvPr>
        </p:nvSpPr>
        <p:spPr/>
        <p:txBody>
          <a:bodyPr/>
          <a:lstStyle/>
          <a:p>
            <a:r>
              <a:rPr lang="en-US" altLang="ja-JP">
                <a:ea typeface="ＭＳ Ｐゴシック" charset="-128"/>
              </a:rPr>
              <a:t>Windows 64-bit </a:t>
            </a:r>
            <a:r>
              <a:rPr lang="ja-JP" altLang="en-US">
                <a:ea typeface="ＭＳ Ｐゴシック" charset="-128"/>
              </a:rPr>
              <a:t>メモリ</a:t>
            </a:r>
          </a:p>
        </p:txBody>
      </p:sp>
      <p:sp>
        <p:nvSpPr>
          <p:cNvPr id="504835" name="Rectangle 3"/>
          <p:cNvSpPr>
            <a:spLocks noChangeArrowheads="1"/>
          </p:cNvSpPr>
          <p:nvPr/>
        </p:nvSpPr>
        <p:spPr bwMode="auto">
          <a:xfrm>
            <a:off x="1524000" y="3425825"/>
            <a:ext cx="7938" cy="7938"/>
          </a:xfrm>
          <a:prstGeom prst="rect">
            <a:avLst/>
          </a:prstGeom>
          <a:gradFill rotWithShape="0">
            <a:gsLst>
              <a:gs pos="0">
                <a:schemeClr val="accent2">
                  <a:gamma/>
                  <a:shade val="57255"/>
                  <a:invGamma/>
                </a:schemeClr>
              </a:gs>
              <a:gs pos="100000">
                <a:schemeClr val="accent2"/>
              </a:gs>
            </a:gsLst>
            <a:lin ang="2700000" scaled="1"/>
          </a:gradFill>
          <a:ln w="12700" algn="ctr">
            <a:solidFill>
              <a:schemeClr val="accent2"/>
            </a:solidFill>
            <a:miter lim="800000"/>
            <a:headEnd/>
            <a:tailEnd/>
          </a:ln>
          <a:effectLst/>
        </p:spPr>
        <p:txBody>
          <a:bodyPr anchor="ctr"/>
          <a:lstStyle/>
          <a:p>
            <a:endParaRPr lang="ja-JP"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 3"/>
          <p:cNvGraphicFramePr>
            <a:graphicFrameLocks noGrp="1"/>
          </p:cNvGraphicFramePr>
          <p:nvPr>
            <p:ph sz="quarter" idx="10"/>
          </p:nvPr>
        </p:nvGraphicFramePr>
        <p:xfrm>
          <a:off x="519113" y="1463675"/>
          <a:ext cx="11158539" cy="1483360"/>
        </p:xfrm>
        <a:graphic>
          <a:graphicData uri="http://schemas.openxmlformats.org/drawingml/2006/table">
            <a:tbl>
              <a:tblPr firstRow="1" bandRow="1">
                <a:tableStyleId>{5C22544A-7EE6-4342-B048-85BDC9FD1C3A}</a:tableStyleId>
              </a:tblPr>
              <a:tblGrid>
                <a:gridCol w="2155603">
                  <a:extLst>
                    <a:ext uri="{9D8B030D-6E8A-4147-A177-3AD203B41FA5}">
                      <a16:colId xmlns:a16="http://schemas.microsoft.com/office/drawing/2014/main" val="20000"/>
                    </a:ext>
                  </a:extLst>
                </a:gridCol>
                <a:gridCol w="2187342">
                  <a:extLst>
                    <a:ext uri="{9D8B030D-6E8A-4147-A177-3AD203B41FA5}">
                      <a16:colId xmlns:a16="http://schemas.microsoft.com/office/drawing/2014/main" val="20001"/>
                    </a:ext>
                  </a:extLst>
                </a:gridCol>
                <a:gridCol w="2472648">
                  <a:extLst>
                    <a:ext uri="{9D8B030D-6E8A-4147-A177-3AD203B41FA5}">
                      <a16:colId xmlns:a16="http://schemas.microsoft.com/office/drawing/2014/main" val="20002"/>
                    </a:ext>
                  </a:extLst>
                </a:gridCol>
                <a:gridCol w="2059341">
                  <a:extLst>
                    <a:ext uri="{9D8B030D-6E8A-4147-A177-3AD203B41FA5}">
                      <a16:colId xmlns:a16="http://schemas.microsoft.com/office/drawing/2014/main" val="20003"/>
                    </a:ext>
                  </a:extLst>
                </a:gridCol>
                <a:gridCol w="2283605">
                  <a:extLst>
                    <a:ext uri="{9D8B030D-6E8A-4147-A177-3AD203B41FA5}">
                      <a16:colId xmlns:a16="http://schemas.microsoft.com/office/drawing/2014/main" val="20004"/>
                    </a:ext>
                  </a:extLst>
                </a:gridCol>
              </a:tblGrid>
              <a:tr h="370840">
                <a:tc>
                  <a:txBody>
                    <a:bodyPr/>
                    <a:lstStyle/>
                    <a:p>
                      <a:r>
                        <a:rPr kumimoji="1" lang="en-US" altLang="ja-JP" dirty="0"/>
                        <a:t>CPU</a:t>
                      </a:r>
                      <a:endParaRPr kumimoji="1" lang="ja-JP" altLang="en-US" dirty="0"/>
                    </a:p>
                  </a:txBody>
                  <a:tcPr marL="121730" marR="121730"/>
                </a:tc>
                <a:tc>
                  <a:txBody>
                    <a:bodyPr/>
                    <a:lstStyle/>
                    <a:p>
                      <a:pPr algn="ctr"/>
                      <a:r>
                        <a:rPr kumimoji="1" lang="ja-JP" altLang="en-US" dirty="0"/>
                        <a:t>コア</a:t>
                      </a:r>
                    </a:p>
                  </a:txBody>
                  <a:tcPr marL="121730" marR="121730"/>
                </a:tc>
                <a:tc>
                  <a:txBody>
                    <a:bodyPr/>
                    <a:lstStyle/>
                    <a:p>
                      <a:pPr algn="ctr"/>
                      <a:r>
                        <a:rPr kumimoji="1" lang="en-US" altLang="ja-JP" dirty="0" err="1"/>
                        <a:t>HyperThread</a:t>
                      </a:r>
                      <a:endParaRPr kumimoji="1" lang="ja-JP" altLang="en-US" dirty="0"/>
                    </a:p>
                  </a:txBody>
                  <a:tcPr marL="121730" marR="121730"/>
                </a:tc>
                <a:tc>
                  <a:txBody>
                    <a:bodyPr/>
                    <a:lstStyle/>
                    <a:p>
                      <a:pPr algn="ctr"/>
                      <a:r>
                        <a:rPr kumimoji="1" lang="ja-JP" altLang="en-US" dirty="0"/>
                        <a:t>スレッド</a:t>
                      </a:r>
                    </a:p>
                  </a:txBody>
                  <a:tcPr marL="121730" marR="121730"/>
                </a:tc>
                <a:tc>
                  <a:txBody>
                    <a:bodyPr/>
                    <a:lstStyle/>
                    <a:p>
                      <a:pPr algn="ctr"/>
                      <a:r>
                        <a:rPr kumimoji="1" lang="ja-JP" altLang="en-US" dirty="0"/>
                        <a:t>周波数 </a:t>
                      </a:r>
                      <a:r>
                        <a:rPr kumimoji="1" lang="en-US" altLang="ja-JP" dirty="0"/>
                        <a:t>(GHz)</a:t>
                      </a:r>
                      <a:endParaRPr kumimoji="1" lang="ja-JP" altLang="en-US" dirty="0"/>
                    </a:p>
                  </a:txBody>
                  <a:tcPr marL="121730" marR="121730"/>
                </a:tc>
                <a:extLst>
                  <a:ext uri="{0D108BD9-81ED-4DB2-BD59-A6C34878D82A}">
                    <a16:rowId xmlns:a16="http://schemas.microsoft.com/office/drawing/2014/main" val="10000"/>
                  </a:ext>
                </a:extLst>
              </a:tr>
              <a:tr h="370840">
                <a:tc>
                  <a:txBody>
                    <a:bodyPr/>
                    <a:lstStyle/>
                    <a:p>
                      <a:r>
                        <a:rPr lang="en-US" altLang="ja-JP" dirty="0"/>
                        <a:t>Pentium 4</a:t>
                      </a:r>
                      <a:endParaRPr kumimoji="1" lang="ja-JP" altLang="en-US" dirty="0"/>
                    </a:p>
                  </a:txBody>
                  <a:tcPr marL="121730" marR="121730"/>
                </a:tc>
                <a:tc>
                  <a:txBody>
                    <a:bodyPr/>
                    <a:lstStyle/>
                    <a:p>
                      <a:pPr algn="ctr"/>
                      <a:r>
                        <a:rPr kumimoji="1" lang="en-US" altLang="ja-JP" dirty="0"/>
                        <a:t>1</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3.4</a:t>
                      </a:r>
                      <a:endParaRPr kumimoji="1" lang="ja-JP" altLang="en-US" dirty="0"/>
                    </a:p>
                  </a:txBody>
                  <a:tcPr marL="121730" marR="121730"/>
                </a:tc>
                <a:extLst>
                  <a:ext uri="{0D108BD9-81ED-4DB2-BD59-A6C34878D82A}">
                    <a16:rowId xmlns:a16="http://schemas.microsoft.com/office/drawing/2014/main" val="10001"/>
                  </a:ext>
                </a:extLst>
              </a:tr>
              <a:tr h="370840">
                <a:tc>
                  <a:txBody>
                    <a:bodyPr/>
                    <a:lstStyle/>
                    <a:p>
                      <a:r>
                        <a:rPr lang="en-US" altLang="ja-JP" dirty="0"/>
                        <a:t>Core2 Duo </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X</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3.0</a:t>
                      </a:r>
                      <a:endParaRPr kumimoji="1" lang="ja-JP" altLang="en-US" dirty="0"/>
                    </a:p>
                  </a:txBody>
                  <a:tcPr marL="121730" marR="121730"/>
                </a:tc>
                <a:extLst>
                  <a:ext uri="{0D108BD9-81ED-4DB2-BD59-A6C34878D82A}">
                    <a16:rowId xmlns:a16="http://schemas.microsoft.com/office/drawing/2014/main" val="10002"/>
                  </a:ext>
                </a:extLst>
              </a:tr>
              <a:tr h="370840">
                <a:tc>
                  <a:txBody>
                    <a:bodyPr/>
                    <a:lstStyle/>
                    <a:p>
                      <a:r>
                        <a:rPr lang="en-US" altLang="ja-JP" dirty="0"/>
                        <a:t>Core i7 </a:t>
                      </a:r>
                      <a:endParaRPr kumimoji="1" lang="ja-JP" altLang="en-US" dirty="0"/>
                    </a:p>
                  </a:txBody>
                  <a:tcPr marL="121730" marR="121730"/>
                </a:tc>
                <a:tc>
                  <a:txBody>
                    <a:bodyPr/>
                    <a:lstStyle/>
                    <a:p>
                      <a:pPr algn="ctr"/>
                      <a:r>
                        <a:rPr kumimoji="1" lang="en-US" altLang="ja-JP" dirty="0"/>
                        <a:t>4</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8</a:t>
                      </a:r>
                      <a:endParaRPr kumimoji="1" lang="ja-JP" altLang="en-US" dirty="0"/>
                    </a:p>
                  </a:txBody>
                  <a:tcPr marL="121730" marR="121730"/>
                </a:tc>
                <a:tc>
                  <a:txBody>
                    <a:bodyPr/>
                    <a:lstStyle/>
                    <a:p>
                      <a:pPr algn="ctr"/>
                      <a:r>
                        <a:rPr kumimoji="1" lang="en-US" altLang="ja-JP" dirty="0"/>
                        <a:t>3.2</a:t>
                      </a:r>
                      <a:endParaRPr kumimoji="1" lang="ja-JP" altLang="en-US" dirty="0"/>
                    </a:p>
                  </a:txBody>
                  <a:tcPr marL="121730" marR="121730"/>
                </a:tc>
                <a:extLst>
                  <a:ext uri="{0D108BD9-81ED-4DB2-BD59-A6C34878D82A}">
                    <a16:rowId xmlns:a16="http://schemas.microsoft.com/office/drawing/2014/main" val="10003"/>
                  </a:ext>
                </a:extLst>
              </a:tr>
            </a:tbl>
          </a:graphicData>
        </a:graphic>
      </p:graphicFrame>
      <p:sp>
        <p:nvSpPr>
          <p:cNvPr id="2" name="タイトル 1"/>
          <p:cNvSpPr>
            <a:spLocks noGrp="1"/>
          </p:cNvSpPr>
          <p:nvPr>
            <p:ph type="title"/>
          </p:nvPr>
        </p:nvSpPr>
        <p:spPr/>
        <p:txBody>
          <a:bodyPr/>
          <a:lstStyle/>
          <a:p>
            <a:r>
              <a:rPr kumimoji="1" lang="ja-JP" altLang="en-US" dirty="0"/>
              <a:t>メニーコア シフト</a:t>
            </a:r>
          </a:p>
        </p:txBody>
      </p:sp>
      <p:sp>
        <p:nvSpPr>
          <p:cNvPr id="5" name="コンテンツ プレースホルダ 2"/>
          <p:cNvSpPr txBox="1">
            <a:spLocks/>
          </p:cNvSpPr>
          <p:nvPr/>
        </p:nvSpPr>
        <p:spPr>
          <a:xfrm>
            <a:off x="1881158" y="3286125"/>
            <a:ext cx="8382000" cy="1944687"/>
          </a:xfrm>
          <a:prstGeom prst="rect">
            <a:avLst/>
          </a:prstGeom>
        </p:spPr>
        <p:txBody>
          <a:bodyPr vert="horz" lIns="0" tIns="0" rIns="0" bIns="0" rtlCol="0">
            <a:normAutofit/>
          </a:bodyPr>
          <a:lstStyle/>
          <a:p>
            <a:pPr marL="460375" indent="-460375" defTabSz="914363">
              <a:lnSpc>
                <a:spcPct val="90000"/>
              </a:lnSpc>
              <a:spcBef>
                <a:spcPct val="20000"/>
              </a:spcBef>
              <a:buSzPct val="90000"/>
              <a:buBlip>
                <a:blip r:embed="rId3"/>
              </a:buBlip>
              <a:defRPr/>
            </a:pPr>
            <a:r>
              <a:rPr lang="ja-JP" altLang="en-US" sz="3200" dirty="0"/>
              <a:t>将来のプロセッサ：</a:t>
            </a:r>
            <a:endParaRPr lang="en-US" altLang="ja-JP" sz="3200" dirty="0"/>
          </a:p>
          <a:p>
            <a:pPr marL="855663" lvl="1" indent="-395288" defTabSz="914363">
              <a:lnSpc>
                <a:spcPct val="90000"/>
              </a:lnSpc>
              <a:spcBef>
                <a:spcPct val="20000"/>
              </a:spcBef>
              <a:buSzPct val="90000"/>
              <a:buBlip>
                <a:blip r:embed="rId3"/>
              </a:buBlip>
              <a:defRPr/>
            </a:pPr>
            <a:r>
              <a:rPr lang="ja-JP" altLang="en-US" sz="2800" dirty="0"/>
              <a:t>クロック数ではなく、コアが増える</a:t>
            </a:r>
            <a:endParaRPr lang="en-US" sz="2800" dirty="0"/>
          </a:p>
          <a:p>
            <a:pPr marL="855663" lvl="1" indent="-395288" defTabSz="914363">
              <a:lnSpc>
                <a:spcPct val="90000"/>
              </a:lnSpc>
              <a:spcBef>
                <a:spcPct val="20000"/>
              </a:spcBef>
              <a:buSzPct val="90000"/>
              <a:buBlip>
                <a:blip r:embed="rId3"/>
              </a:buBlip>
              <a:defRPr/>
            </a:pPr>
            <a:r>
              <a:rPr lang="ja-JP" altLang="en-US" sz="2800" dirty="0"/>
              <a:t>並列負荷に最適化</a:t>
            </a:r>
            <a:endParaRPr lang="en-US" altLang="ja-JP" sz="2800" dirty="0"/>
          </a:p>
          <a:p>
            <a:pPr marL="460375" indent="-460375" defTabSz="914363">
              <a:lnSpc>
                <a:spcPct val="90000"/>
              </a:lnSpc>
              <a:spcBef>
                <a:spcPct val="20000"/>
              </a:spcBef>
              <a:buSzPct val="90000"/>
              <a:buBlip>
                <a:blip r:embed="rId3"/>
              </a:buBlip>
              <a:defRPr/>
            </a:pPr>
            <a:endParaRPr lang="ja-JP"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最大 </a:t>
            </a:r>
            <a:r>
              <a:rPr kumimoji="1" altLang="ja-JP" dirty="0"/>
              <a:t>256 </a:t>
            </a:r>
            <a:r>
              <a:rPr kumimoji="1" lang="ja-JP" altLang="en-US" dirty="0"/>
              <a:t>基の論理プロセッサ</a:t>
            </a:r>
          </a:p>
        </p:txBody>
      </p:sp>
      <p:pic>
        <p:nvPicPr>
          <p:cNvPr id="5" name="Picture 2"/>
          <p:cNvPicPr>
            <a:picLocks noChangeAspect="1" noChangeArrowheads="1"/>
          </p:cNvPicPr>
          <p:nvPr/>
        </p:nvPicPr>
        <p:blipFill>
          <a:blip r:embed="rId3" cstate="print"/>
          <a:srcRect/>
          <a:stretch>
            <a:fillRect/>
          </a:stretch>
        </p:blipFill>
        <p:spPr bwMode="auto">
          <a:xfrm>
            <a:off x="3160198" y="1691333"/>
            <a:ext cx="7030479" cy="4526260"/>
          </a:xfrm>
          <a:prstGeom prst="rect">
            <a:avLst/>
          </a:prstGeom>
          <a:noFill/>
          <a:ln w="38100">
            <a:solidFill>
              <a:schemeClr val="tx1"/>
            </a:solidFill>
            <a:miter lim="800000"/>
            <a:headEnd/>
            <a:tailEnd/>
          </a:ln>
          <a:effectLst/>
        </p:spPr>
      </p:pic>
      <p:pic>
        <p:nvPicPr>
          <p:cNvPr id="5122" name="Picture 2" descr="E:\PPTResources\BoxShots_Logos\Windows Server 2008\Windows Server 2008 R2\Windows Server 2008 R2 Logo H White.png"/>
          <p:cNvPicPr>
            <a:picLocks noChangeAspect="1" noChangeArrowheads="1"/>
          </p:cNvPicPr>
          <p:nvPr/>
        </p:nvPicPr>
        <p:blipFill>
          <a:blip r:embed="rId4" cstate="print"/>
          <a:srcRect/>
          <a:stretch>
            <a:fillRect/>
          </a:stretch>
        </p:blipFill>
        <p:spPr bwMode="auto">
          <a:xfrm>
            <a:off x="8504238" y="1009268"/>
            <a:ext cx="3470326" cy="490184"/>
          </a:xfrm>
          <a:prstGeom prst="rect">
            <a:avLst/>
          </a:prstGeom>
          <a:noFill/>
          <a:effectLst>
            <a:outerShdw blurRad="50800" dist="38100" dir="8100000" algn="tr" rotWithShape="0">
              <a:prstClr val="black">
                <a:alpha val="40000"/>
              </a:prstClr>
            </a:outerShdw>
          </a:effectLst>
        </p:spPr>
      </p:pic>
    </p:spTree>
  </p:cSld>
  <p:clrMapOvr>
    <a:masterClrMapping/>
  </p:clrMapOvr>
  <p:transition advTm="236593">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画像用にベクトル処理</a:t>
            </a:r>
            <a:endParaRPr kumimoji="1" lang="en-US" altLang="ja-JP" dirty="0"/>
          </a:p>
          <a:p>
            <a:r>
              <a:rPr kumimoji="1" lang="en-US" altLang="ja-JP" dirty="0"/>
              <a:t>GPGPU (General Purpose GPU)</a:t>
            </a:r>
          </a:p>
          <a:p>
            <a:pPr lvl="1"/>
            <a:r>
              <a:rPr kumimoji="1" lang="en-US" altLang="ja-JP" dirty="0"/>
              <a:t>GPU</a:t>
            </a:r>
            <a:r>
              <a:rPr kumimoji="1" lang="ja-JP" altLang="en-US" dirty="0"/>
              <a:t>を汎用に使う</a:t>
            </a:r>
          </a:p>
        </p:txBody>
      </p:sp>
      <p:sp>
        <p:nvSpPr>
          <p:cNvPr id="2" name="タイトル 1"/>
          <p:cNvSpPr>
            <a:spLocks noGrp="1"/>
          </p:cNvSpPr>
          <p:nvPr>
            <p:ph type="title"/>
          </p:nvPr>
        </p:nvSpPr>
        <p:spPr/>
        <p:txBody>
          <a:bodyPr/>
          <a:lstStyle/>
          <a:p>
            <a:r>
              <a:rPr kumimoji="1" lang="en-US" altLang="ja-JP" dirty="0"/>
              <a:t>GPU</a:t>
            </a:r>
            <a:endParaRPr kumimoji="1" lang="ja-JP" altLang="en-US" dirty="0"/>
          </a:p>
        </p:txBody>
      </p:sp>
      <p:pic>
        <p:nvPicPr>
          <p:cNvPr id="13314" name="Picture 2" descr="GPU Computing"/>
          <p:cNvPicPr>
            <a:picLocks noChangeAspect="1" noChangeArrowheads="1"/>
          </p:cNvPicPr>
          <p:nvPr/>
        </p:nvPicPr>
        <p:blipFill>
          <a:blip r:embed="rId3" cstate="print"/>
          <a:srcRect/>
          <a:stretch>
            <a:fillRect/>
          </a:stretch>
        </p:blipFill>
        <p:spPr bwMode="auto">
          <a:xfrm>
            <a:off x="4224089" y="3688218"/>
            <a:ext cx="3837214" cy="16872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ffectLst/>
              </a:rPr>
              <a:t>HDD</a:t>
            </a:r>
            <a:br>
              <a:rPr kumimoji="1" lang="en-US" altLang="ja-JP" dirty="0">
                <a:effectLst/>
              </a:rPr>
            </a:br>
            <a:r>
              <a:rPr kumimoji="1" lang="ja-JP" altLang="en-US" dirty="0">
                <a:effectLst/>
              </a:rPr>
              <a:t>ハードウェア</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quarter" idx="10"/>
          </p:nvPr>
        </p:nvSpPr>
        <p:spPr/>
        <p:txBody>
          <a:bodyPr/>
          <a:lstStyle/>
          <a:p>
            <a:pPr eaLnBrk="1" hangingPunct="1">
              <a:defRPr/>
            </a:pPr>
            <a:r>
              <a:rPr lang="en-US" altLang="ja-JP" dirty="0">
                <a:effectLst>
                  <a:outerShdw blurRad="38100" dist="38100" dir="2700000" algn="tl">
                    <a:srgbClr val="C0C0C0"/>
                  </a:outerShdw>
                </a:effectLst>
              </a:rPr>
              <a:t>1956</a:t>
            </a:r>
            <a:r>
              <a:rPr lang="ja-JP" altLang="en-US" dirty="0">
                <a:effectLst>
                  <a:outerShdw blurRad="38100" dist="38100" dir="2700000" algn="tl">
                    <a:srgbClr val="C0C0C0"/>
                  </a:outerShdw>
                </a:effectLst>
              </a:rPr>
              <a:t>年 </a:t>
            </a:r>
            <a:r>
              <a:rPr lang="en-US" altLang="ja-JP" dirty="0">
                <a:effectLst>
                  <a:outerShdw blurRad="38100" dist="38100" dir="2700000" algn="tl">
                    <a:srgbClr val="C0C0C0"/>
                  </a:outerShdw>
                </a:effectLst>
              </a:rPr>
              <a:t>IBM</a:t>
            </a:r>
            <a:r>
              <a:rPr lang="ja-JP" altLang="en-US" dirty="0">
                <a:effectLst>
                  <a:outerShdw blurRad="38100" dist="38100" dir="2700000" algn="tl">
                    <a:srgbClr val="C0C0C0"/>
                  </a:outerShdw>
                </a:effectLst>
              </a:rPr>
              <a:t>が世界初の磁気ディスク記憶装置</a:t>
            </a:r>
            <a:r>
              <a:rPr lang="en-US" altLang="ja-JP" dirty="0">
                <a:effectLst>
                  <a:outerShdw blurRad="38100" dist="38100" dir="2700000" algn="tl">
                    <a:srgbClr val="C0C0C0"/>
                  </a:outerShdw>
                </a:effectLst>
              </a:rPr>
              <a:t>RAMAC</a:t>
            </a:r>
            <a:r>
              <a:rPr lang="ja-JP" altLang="en-US" dirty="0">
                <a:effectLst>
                  <a:outerShdw blurRad="38100" dist="38100" dir="2700000" algn="tl">
                    <a:srgbClr val="C0C0C0"/>
                  </a:outerShdw>
                </a:effectLst>
              </a:rPr>
              <a:t>を開発</a:t>
            </a:r>
            <a:endParaRPr lang="en-US" altLang="ja-JP" dirty="0">
              <a:effectLst>
                <a:outerShdw blurRad="38100" dist="38100" dir="2700000" algn="tl">
                  <a:srgbClr val="C0C0C0"/>
                </a:outerShdw>
              </a:effectLst>
            </a:endParaRPr>
          </a:p>
          <a:p>
            <a:pPr lvl="1" eaLnBrk="1" hangingPunct="1">
              <a:defRPr/>
            </a:pPr>
            <a:r>
              <a:rPr lang="ja-JP" altLang="en-US" dirty="0">
                <a:effectLst>
                  <a:outerShdw blurRad="38100" dist="38100" dir="2700000" algn="tl">
                    <a:srgbClr val="C0C0C0"/>
                  </a:outerShdw>
                </a:effectLst>
              </a:rPr>
              <a:t>ディスクサイズ	</a:t>
            </a:r>
            <a:r>
              <a:rPr lang="en-US" altLang="ja-JP" dirty="0">
                <a:effectLst>
                  <a:outerShdw blurRad="38100" dist="38100" dir="2700000" algn="tl">
                    <a:srgbClr val="C0C0C0"/>
                  </a:outerShdw>
                </a:effectLst>
              </a:rPr>
              <a:t>: 24</a:t>
            </a:r>
            <a:r>
              <a:rPr lang="ja-JP" altLang="en-US" dirty="0">
                <a:effectLst>
                  <a:outerShdw blurRad="38100" dist="38100" dir="2700000" algn="tl">
                    <a:srgbClr val="C0C0C0"/>
                  </a:outerShdw>
                </a:effectLst>
              </a:rPr>
              <a:t>インチ</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約</a:t>
            </a:r>
            <a:r>
              <a:rPr lang="en-US" altLang="ja-JP" dirty="0">
                <a:effectLst>
                  <a:outerShdw blurRad="38100" dist="38100" dir="2700000" algn="tl">
                    <a:srgbClr val="C0C0C0"/>
                  </a:outerShdw>
                </a:effectLst>
              </a:rPr>
              <a:t>50cm)</a:t>
            </a:r>
          </a:p>
          <a:p>
            <a:pPr lvl="1" eaLnBrk="1" hangingPunct="1">
              <a:defRPr/>
            </a:pPr>
            <a:r>
              <a:rPr lang="ja-JP" altLang="en-US" dirty="0">
                <a:effectLst>
                  <a:outerShdw blurRad="38100" dist="38100" dir="2700000" algn="tl">
                    <a:srgbClr val="C0C0C0"/>
                  </a:outerShdw>
                </a:effectLst>
              </a:rPr>
              <a:t>ディスク枚数</a:t>
            </a:r>
            <a:r>
              <a:rPr lang="en-US" altLang="ja-JP" dirty="0">
                <a:effectLst>
                  <a:outerShdw blurRad="38100" dist="38100" dir="2700000" algn="tl">
                    <a:srgbClr val="C0C0C0"/>
                  </a:outerShdw>
                </a:effectLst>
              </a:rPr>
              <a:t>	: 50</a:t>
            </a:r>
            <a:r>
              <a:rPr lang="ja-JP" altLang="en-US" dirty="0">
                <a:effectLst>
                  <a:outerShdw blurRad="38100" dist="38100" dir="2700000" algn="tl">
                    <a:srgbClr val="C0C0C0"/>
                  </a:outerShdw>
                </a:effectLst>
              </a:rPr>
              <a:t>枚</a:t>
            </a:r>
          </a:p>
          <a:p>
            <a:pPr lvl="1" eaLnBrk="1" hangingPunct="1">
              <a:defRPr/>
            </a:pPr>
            <a:r>
              <a:rPr lang="ja-JP" altLang="en-US" dirty="0">
                <a:effectLst>
                  <a:outerShdw blurRad="38100" dist="38100" dir="2700000" algn="tl">
                    <a:srgbClr val="C0C0C0"/>
                  </a:outerShdw>
                </a:effectLst>
              </a:rPr>
              <a:t>記録密度	</a:t>
            </a:r>
            <a:r>
              <a:rPr lang="en-US" altLang="ja-JP" dirty="0">
                <a:effectLst>
                  <a:outerShdw blurRad="38100" dist="38100" dir="2700000" algn="tl">
                    <a:srgbClr val="C0C0C0"/>
                  </a:outerShdw>
                </a:effectLst>
              </a:rPr>
              <a:t>: 2Kbit/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p>
          <a:p>
            <a:pPr lvl="1" eaLnBrk="1" hangingPunct="1">
              <a:defRPr/>
            </a:pPr>
            <a:r>
              <a:rPr lang="ja-JP" altLang="en-US" dirty="0">
                <a:effectLst>
                  <a:outerShdw blurRad="38100" dist="38100" dir="2700000" algn="tl">
                    <a:srgbClr val="C0C0C0"/>
                  </a:outerShdw>
                </a:effectLst>
              </a:rPr>
              <a:t>記憶容量	</a:t>
            </a:r>
            <a:r>
              <a:rPr lang="en-US" altLang="ja-JP" dirty="0">
                <a:effectLst>
                  <a:outerShdw blurRad="38100" dist="38100" dir="2700000" algn="tl">
                    <a:srgbClr val="C0C0C0"/>
                  </a:outerShdw>
                </a:effectLst>
              </a:rPr>
              <a:t>: 5MByte</a:t>
            </a:r>
            <a:endParaRPr lang="ja-JP" altLang="en-US" dirty="0">
              <a:effectLst>
                <a:outerShdw blurRad="38100" dist="38100" dir="2700000" algn="tl">
                  <a:srgbClr val="C0C0C0"/>
                </a:outerShdw>
              </a:effectLst>
            </a:endParaRPr>
          </a:p>
        </p:txBody>
      </p:sp>
      <p:sp>
        <p:nvSpPr>
          <p:cNvPr id="5122" name="Rectangle 2"/>
          <p:cNvSpPr>
            <a:spLocks noGrp="1" noChangeArrowheads="1"/>
          </p:cNvSpPr>
          <p:nvPr>
            <p:ph type="title"/>
          </p:nvPr>
        </p:nvSpPr>
        <p:spPr/>
        <p:txBody>
          <a:bodyPr/>
          <a:lstStyle/>
          <a:p>
            <a:pPr eaLnBrk="1" hangingPunct="1">
              <a:defRPr/>
            </a:pPr>
            <a:r>
              <a:rPr lang="ja-JP" altLang="en-US" dirty="0">
                <a:effectLst/>
              </a:rPr>
              <a:t>世界初の磁気ディスク記憶装置</a:t>
            </a:r>
            <a:endParaRPr lang="ja-JP" altLang="ja-JP" dirty="0">
              <a:effectLst/>
            </a:endParaRPr>
          </a:p>
        </p:txBody>
      </p:sp>
      <p:pic>
        <p:nvPicPr>
          <p:cNvPr id="4100" name="Picture 5" descr="IBM 305 RAMAC Computer"/>
          <p:cNvPicPr>
            <a:picLocks noChangeAspect="1" noChangeArrowheads="1"/>
          </p:cNvPicPr>
          <p:nvPr/>
        </p:nvPicPr>
        <p:blipFill>
          <a:blip r:embed="rId3" cstate="print"/>
          <a:srcRect/>
          <a:stretch>
            <a:fillRect/>
          </a:stretch>
        </p:blipFill>
        <p:spPr bwMode="auto">
          <a:xfrm>
            <a:off x="6858000" y="2928939"/>
            <a:ext cx="3810000" cy="36480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dissolve">
                                      <p:cBhvr>
                                        <p:cTn id="7" dur="500"/>
                                        <p:tgtEl>
                                          <p:spTgt spid="51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dissolve">
                                      <p:cBhvr>
                                        <p:cTn id="12" dur="500"/>
                                        <p:tgtEl>
                                          <p:spTgt spid="5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dissolve">
                                      <p:cBhvr>
                                        <p:cTn id="17" dur="500"/>
                                        <p:tgtEl>
                                          <p:spTgt spid="5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dissolve">
                                      <p:cBhvr>
                                        <p:cTn id="22"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pPr eaLnBrk="1" hangingPunct="1">
              <a:defRPr/>
            </a:pPr>
            <a:r>
              <a:rPr lang="ja-JP" altLang="en-US" dirty="0"/>
              <a:t>小型化</a:t>
            </a:r>
          </a:p>
          <a:p>
            <a:pPr lvl="1" eaLnBrk="1" hangingPunct="1">
              <a:defRPr/>
            </a:pPr>
            <a:r>
              <a:rPr lang="en-US" altLang="ja-JP" dirty="0"/>
              <a:t>0.85</a:t>
            </a:r>
            <a:r>
              <a:rPr lang="ja-JP" altLang="en-US" dirty="0"/>
              <a:t>インチ</a:t>
            </a:r>
          </a:p>
          <a:p>
            <a:pPr eaLnBrk="1" hangingPunct="1">
              <a:defRPr/>
            </a:pPr>
            <a:r>
              <a:rPr lang="ja-JP" altLang="en-US" dirty="0"/>
              <a:t>高密度化</a:t>
            </a:r>
          </a:p>
          <a:p>
            <a:pPr lvl="1" eaLnBrk="1" hangingPunct="1">
              <a:defRPr/>
            </a:pPr>
            <a:r>
              <a:rPr lang="en-US" altLang="ja-JP" dirty="0"/>
              <a:t>178.8GBit</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endParaRPr lang="ja-JP" altLang="en-US" baseline="30000" dirty="0">
              <a:effectLst>
                <a:outerShdw blurRad="38100" dist="38100" dir="2700000" algn="tl">
                  <a:srgbClr val="C0C0C0"/>
                </a:outerShdw>
              </a:effectLst>
            </a:endParaRPr>
          </a:p>
          <a:p>
            <a:pPr eaLnBrk="1" hangingPunct="1">
              <a:defRPr/>
            </a:pPr>
            <a:r>
              <a:rPr lang="ja-JP" altLang="en-US" dirty="0"/>
              <a:t>高速化</a:t>
            </a:r>
          </a:p>
          <a:p>
            <a:pPr lvl="1" eaLnBrk="1" hangingPunct="1">
              <a:defRPr/>
            </a:pPr>
            <a:r>
              <a:rPr lang="en-US" altLang="ja-JP" dirty="0"/>
              <a:t>15,000rpm </a:t>
            </a:r>
            <a:r>
              <a:rPr lang="ja-JP" altLang="en-US" dirty="0"/>
              <a:t>～ </a:t>
            </a:r>
            <a:r>
              <a:rPr lang="en-US" altLang="ja-JP" dirty="0"/>
              <a:t>20,000rpm</a:t>
            </a:r>
            <a:endParaRPr lang="ja-JP" altLang="en-US" dirty="0"/>
          </a:p>
          <a:p>
            <a:pPr eaLnBrk="1" hangingPunct="1">
              <a:defRPr/>
            </a:pPr>
            <a:r>
              <a:rPr lang="ja-JP" altLang="en-US" dirty="0"/>
              <a:t>大容量化</a:t>
            </a:r>
          </a:p>
          <a:p>
            <a:pPr lvl="1" eaLnBrk="1" hangingPunct="1">
              <a:defRPr/>
            </a:pPr>
            <a:r>
              <a:rPr lang="en-US" altLang="ja-JP" dirty="0"/>
              <a:t>1TB/</a:t>
            </a:r>
            <a:r>
              <a:rPr lang="ja-JP" altLang="en-US" dirty="0"/>
              <a:t>スピンドル</a:t>
            </a:r>
          </a:p>
        </p:txBody>
      </p:sp>
      <p:sp>
        <p:nvSpPr>
          <p:cNvPr id="2" name="タイトル 1"/>
          <p:cNvSpPr>
            <a:spLocks noGrp="1"/>
          </p:cNvSpPr>
          <p:nvPr>
            <p:ph type="title"/>
          </p:nvPr>
        </p:nvSpPr>
        <p:spPr/>
        <p:txBody>
          <a:bodyPr/>
          <a:lstStyle/>
          <a:p>
            <a:pPr eaLnBrk="1" hangingPunct="1">
              <a:defRPr/>
            </a:pPr>
            <a:r>
              <a:rPr lang="ja-JP" altLang="en-US" dirty="0"/>
              <a:t>磁気ディスク記憶装置の方向性</a:t>
            </a:r>
          </a:p>
        </p:txBody>
      </p:sp>
      <p:pic>
        <p:nvPicPr>
          <p:cNvPr id="5124" name="Picture 2" descr="http://k-tai.impress.co.jp/cda/static/image/2004/01/08/hdd.jpg"/>
          <p:cNvPicPr>
            <a:picLocks noChangeAspect="1" noChangeArrowheads="1"/>
          </p:cNvPicPr>
          <p:nvPr/>
        </p:nvPicPr>
        <p:blipFill>
          <a:blip r:embed="rId3" cstate="print"/>
          <a:srcRect/>
          <a:stretch>
            <a:fillRect/>
          </a:stretch>
        </p:blipFill>
        <p:spPr bwMode="auto">
          <a:xfrm>
            <a:off x="6881819" y="1214423"/>
            <a:ext cx="2232025" cy="16430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磁気ディスク記憶装置の内部構造</a:t>
            </a:r>
            <a:br>
              <a:rPr kumimoji="1" lang="en-US" altLang="ja-JP" dirty="0"/>
            </a:br>
            <a:endParaRPr kumimoji="1" lang="ja-JP" altLang="en-US" dirty="0"/>
          </a:p>
        </p:txBody>
      </p:sp>
      <p:pic>
        <p:nvPicPr>
          <p:cNvPr id="33796" name="Picture 4" descr="E:\User\atsushis\Documents\作業用フォルダ\図1.png"/>
          <p:cNvPicPr>
            <a:picLocks noChangeAspect="1" noChangeArrowheads="1"/>
          </p:cNvPicPr>
          <p:nvPr/>
        </p:nvPicPr>
        <p:blipFill>
          <a:blip r:embed="rId3" cstate="print"/>
          <a:srcRect/>
          <a:stretch>
            <a:fillRect/>
          </a:stretch>
        </p:blipFill>
        <p:spPr bwMode="auto">
          <a:xfrm>
            <a:off x="3309918" y="2000240"/>
            <a:ext cx="5048250" cy="3810000"/>
          </a:xfrm>
          <a:prstGeom prst="rect">
            <a:avLst/>
          </a:prstGeom>
          <a:noFill/>
        </p:spPr>
      </p:pic>
      <p:cxnSp>
        <p:nvCxnSpPr>
          <p:cNvPr id="7" name="直線コネクタ 6"/>
          <p:cNvCxnSpPr/>
          <p:nvPr/>
        </p:nvCxnSpPr>
        <p:spPr>
          <a:xfrm rot="16200000">
            <a:off x="5988843" y="2464587"/>
            <a:ext cx="1214446" cy="8572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rot="5400000" flipV="1">
            <a:off x="5738810" y="4071942"/>
            <a:ext cx="1357322" cy="7858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flipV="1">
            <a:off x="4310050" y="2214554"/>
            <a:ext cx="1285884" cy="10001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a:off x="4131455" y="4393413"/>
            <a:ext cx="785818" cy="5715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67504" y="1857365"/>
            <a:ext cx="2626040"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スピンドルモーター</a:t>
            </a:r>
          </a:p>
        </p:txBody>
      </p:sp>
      <p:sp>
        <p:nvSpPr>
          <p:cNvPr id="15" name="TextBox 14"/>
          <p:cNvSpPr txBox="1"/>
          <p:nvPr/>
        </p:nvSpPr>
        <p:spPr>
          <a:xfrm>
            <a:off x="3238481" y="1643051"/>
            <a:ext cx="1192955"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プラッタ</a:t>
            </a:r>
          </a:p>
        </p:txBody>
      </p:sp>
      <p:sp>
        <p:nvSpPr>
          <p:cNvPr id="16" name="TextBox 15"/>
          <p:cNvSpPr txBox="1"/>
          <p:nvPr/>
        </p:nvSpPr>
        <p:spPr>
          <a:xfrm>
            <a:off x="3238480" y="5000637"/>
            <a:ext cx="1483098"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キャッシュ</a:t>
            </a:r>
          </a:p>
        </p:txBody>
      </p:sp>
      <p:sp>
        <p:nvSpPr>
          <p:cNvPr id="17" name="TextBox 16"/>
          <p:cNvSpPr txBox="1"/>
          <p:nvPr/>
        </p:nvSpPr>
        <p:spPr>
          <a:xfrm>
            <a:off x="6453190" y="5072075"/>
            <a:ext cx="1523174"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磁気ヘッド</a:t>
            </a:r>
          </a:p>
        </p:txBody>
      </p:sp>
      <p:cxnSp>
        <p:nvCxnSpPr>
          <p:cNvPr id="19" name="直線コネクタ 18"/>
          <p:cNvCxnSpPr/>
          <p:nvPr/>
        </p:nvCxnSpPr>
        <p:spPr>
          <a:xfrm rot="5400000">
            <a:off x="4381488" y="5214950"/>
            <a:ext cx="1143008" cy="2857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8612" y="5857893"/>
            <a:ext cx="2287806"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インターフェース</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r>
              <a:rPr kumimoji="1" lang="ja-JP" altLang="en-US" dirty="0"/>
              <a:t>	ストライピング</a:t>
            </a:r>
            <a:endParaRPr kumimoji="1" lang="en-US" altLang="ja-JP" dirty="0"/>
          </a:p>
          <a:p>
            <a:r>
              <a:rPr lang="en-US" altLang="ja-JP" dirty="0"/>
              <a:t>RAID1</a:t>
            </a:r>
            <a:r>
              <a:rPr lang="ja-JP" altLang="en-US" dirty="0"/>
              <a:t>	ミラーリング</a:t>
            </a:r>
            <a:endParaRPr lang="en-US" altLang="ja-JP" dirty="0"/>
          </a:p>
          <a:p>
            <a:r>
              <a:rPr kumimoji="1" lang="en-US" altLang="ja-JP" dirty="0"/>
              <a:t>RAID3</a:t>
            </a:r>
            <a:r>
              <a:rPr kumimoji="1" lang="ja-JP" altLang="en-US" dirty="0"/>
              <a:t>	パリティ付きストライピング</a:t>
            </a:r>
            <a:endParaRPr kumimoji="1" lang="en-US" altLang="ja-JP" dirty="0"/>
          </a:p>
          <a:p>
            <a:r>
              <a:rPr kumimoji="1" lang="en-US" altLang="ja-JP" dirty="0"/>
              <a:t>RAID5</a:t>
            </a:r>
            <a:r>
              <a:rPr kumimoji="1" lang="ja-JP" altLang="en-US" dirty="0"/>
              <a:t>	パリティ付きストライピング</a:t>
            </a:r>
            <a:endParaRPr kumimoji="1" lang="en-US" altLang="ja-JP" dirty="0"/>
          </a:p>
          <a:p>
            <a:r>
              <a:rPr lang="en-US" altLang="ja-JP" dirty="0"/>
              <a:t>RAID1+0</a:t>
            </a:r>
            <a:r>
              <a:rPr lang="ja-JP" altLang="en-US" dirty="0"/>
              <a:t>	ストライピングミラー</a:t>
            </a:r>
            <a:br>
              <a:rPr lang="en-US" altLang="ja-JP" dirty="0"/>
            </a:br>
            <a:r>
              <a:rPr lang="en-US" altLang="ja-JP" dirty="0"/>
              <a:t>			(</a:t>
            </a:r>
            <a:r>
              <a:rPr kumimoji="1" lang="ja-JP" altLang="en-US" dirty="0"/>
              <a:t>ミラードストライプ</a:t>
            </a:r>
            <a:r>
              <a:rPr kumimoji="1" lang="en-US" altLang="ja-JP" dirty="0"/>
              <a:t>)</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歴史</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endParaRPr kumimoji="1" lang="ja-JP" altLang="en-US" dirty="0"/>
          </a:p>
          <a:p>
            <a:pPr lvl="1"/>
            <a:r>
              <a:rPr lang="ja-JP" altLang="en-US" dirty="0"/>
              <a:t>ストライピング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7291 0.00301 L -0.30625 0.16296 L -0.30625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6024 -0.00301 L -0.28524 0.16366 L -0.28524 0.35254 " pathEditMode="relative" rAng="0" ptsTypes="AAA">
                                      <p:cBhvr>
                                        <p:cTn id="15" dur="2000" fill="hold"/>
                                        <p:tgtEl>
                                          <p:spTgt spid="21"/>
                                        </p:tgtEl>
                                        <p:attrNameLst>
                                          <p:attrName>ppt_x</p:attrName>
                                          <p:attrName>ppt_y</p:attrName>
                                        </p:attrNameLst>
                                      </p:cBhvr>
                                      <p:rCtr x="-112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a:t>
            </a:r>
            <a:r>
              <a:rPr lang="en-US" altLang="ja-JP" dirty="0"/>
              <a:t>1</a:t>
            </a:r>
            <a:endParaRPr lang="ja-JP" altLang="en-US" dirty="0"/>
          </a:p>
          <a:p>
            <a:pPr lvl="1"/>
            <a:r>
              <a:rPr kumimoji="1" lang="ja-JP" altLang="en-US" dirty="0"/>
              <a:t>ミラーリング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1214446" cy="5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5" name="TextBox 24"/>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7" name="TextBox 26"/>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8" name="TextBox 27"/>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9" name="TextBox 28"/>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6354 -0.00301 L -0.17343 0.15926 L -0.17343 0.35254 " pathEditMode="relative" rAng="0" ptsTypes="AAA">
                                      <p:cBhvr>
                                        <p:cTn id="8" dur="2000" fill="hold"/>
                                        <p:tgtEl>
                                          <p:spTgt spid="25"/>
                                        </p:tgtEl>
                                        <p:attrNameLst>
                                          <p:attrName>ppt_x</p:attrName>
                                          <p:attrName>ppt_y</p:attrName>
                                        </p:attrNameLst>
                                      </p:cBhvr>
                                      <p:rCtr x="-5500" y="1780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6215 1.85185E-6 L -0.44045 0.16435 L -0.44045 0.42222 " pathEditMode="relative" rAng="0" ptsTypes="AAA">
                                      <p:cBhvr>
                                        <p:cTn id="12" dur="2000" fill="hold"/>
                                        <p:tgtEl>
                                          <p:spTgt spid="20"/>
                                        </p:tgtEl>
                                        <p:attrNameLst>
                                          <p:attrName>ppt_x</p:attrName>
                                          <p:attrName>ppt_y</p:attrName>
                                        </p:attrNameLst>
                                      </p:cBhvr>
                                      <p:rCtr x="-18900" y="21100"/>
                                    </p:animMotion>
                                  </p:childTnLst>
                                </p:cTn>
                              </p:par>
                              <p:par>
                                <p:cTn id="13" presetID="0" presetClass="path" presetSubtype="0" accel="50000" decel="50000" fill="hold" grpId="0" nodeType="withEffect">
                                  <p:stCondLst>
                                    <p:cond delay="0"/>
                                  </p:stCondLst>
                                  <p:childTnLst>
                                    <p:animMotion origin="layout" path="M -0.06024 1.85185E-6 L -0.29843 0.16435 L -0.29843 0.41991 " pathEditMode="relative" rAng="0" ptsTypes="AAA">
                                      <p:cBhvr>
                                        <p:cTn id="14" dur="2000" fill="hold"/>
                                        <p:tgtEl>
                                          <p:spTgt spid="27"/>
                                        </p:tgtEl>
                                        <p:attrNameLst>
                                          <p:attrName>ppt_x</p:attrName>
                                          <p:attrName>ppt_y</p:attrName>
                                        </p:attrNameLst>
                                      </p:cBhvr>
                                      <p:rCtr x="-119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endParaRPr kumimoji="1" lang="ja-JP" altLang="en-US" dirty="0"/>
          </a:p>
          <a:p>
            <a:pPr lvl="1"/>
            <a:r>
              <a:rPr lang="ja-JP" altLang="en-US" dirty="0"/>
              <a:t>パリティ付きストライピング</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2" name="TextBox 21"/>
          <p:cNvSpPr txBox="1"/>
          <p:nvPr/>
        </p:nvSpPr>
        <p:spPr>
          <a:xfrm>
            <a:off x="6096000" y="5110476"/>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5" name="TextBox 24"/>
          <p:cNvSpPr txBox="1"/>
          <p:nvPr/>
        </p:nvSpPr>
        <p:spPr>
          <a:xfrm>
            <a:off x="3667108"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⑤</a:t>
            </a:r>
          </a:p>
        </p:txBody>
      </p:sp>
      <p:sp>
        <p:nvSpPr>
          <p:cNvPr id="26" name="TextBox 25"/>
          <p:cNvSpPr txBox="1"/>
          <p:nvPr/>
        </p:nvSpPr>
        <p:spPr>
          <a:xfrm>
            <a:off x="6096000"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⑥</a:t>
            </a:r>
          </a:p>
        </p:txBody>
      </p:sp>
      <p:sp>
        <p:nvSpPr>
          <p:cNvPr id="28" name="TextBox 27"/>
          <p:cNvSpPr txBox="1"/>
          <p:nvPr/>
        </p:nvSpPr>
        <p:spPr>
          <a:xfrm>
            <a:off x="4881554" y="5643579"/>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7" name="TextBox 26"/>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1 -0.00579 L -0.31267 0.16088 L -0.31267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7014 0.00301 L -0.30347 0.16296 L -0.30347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6024 1.85185E-6 L -0.68854 0.16227 L -0.68854 0.42893 " pathEditMode="relative" rAng="0" ptsTypes="AAA">
                                      <p:cBhvr>
                                        <p:cTn id="20" dur="2000" fill="hold"/>
                                        <p:tgtEl>
                                          <p:spTgt spid="21"/>
                                        </p:tgtEl>
                                        <p:attrNameLst>
                                          <p:attrName>ppt_x</p:attrName>
                                          <p:attrName>ppt_y</p:attrName>
                                        </p:attrNameLst>
                                      </p:cBhvr>
                                      <p:rCtr x="-31400" y="21400"/>
                                    </p:animMotion>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2" grpId="0" animBg="1"/>
      <p:bldP spid="25" grpId="0" animBg="1"/>
      <p:bldP spid="26"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RAID1+0</a:t>
            </a:r>
            <a:r>
              <a:rPr kumimoji="1" lang="ja-JP" altLang="en-US" dirty="0"/>
              <a:t> </a:t>
            </a:r>
            <a:r>
              <a:rPr kumimoji="1" lang="en-US" altLang="ja-JP" dirty="0"/>
              <a:t>(0+1</a:t>
            </a:r>
            <a:r>
              <a:rPr lang="ja-JP" altLang="en-US" dirty="0"/>
              <a:t> </a:t>
            </a:r>
            <a:r>
              <a:rPr lang="en-US" altLang="ja-JP" dirty="0"/>
              <a:t>, </a:t>
            </a:r>
            <a:r>
              <a:rPr kumimoji="1" lang="en-US" altLang="ja-JP" dirty="0"/>
              <a:t>10)</a:t>
            </a:r>
            <a:endParaRPr kumimoji="1" lang="ja-JP" altLang="en-US" dirty="0"/>
          </a:p>
          <a:p>
            <a:pPr lvl="1"/>
            <a:r>
              <a:rPr lang="ja-JP" altLang="en-US" dirty="0"/>
              <a:t>ストライピング</a:t>
            </a:r>
            <a:endParaRPr kumimoji="1" lang="en-US" altLang="ja-JP"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pic>
        <p:nvPicPr>
          <p:cNvPr id="2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5643578"/>
            <a:ext cx="928694" cy="928694"/>
          </a:xfrm>
          <a:prstGeom prst="rect">
            <a:avLst/>
          </a:prstGeom>
          <a:noFill/>
        </p:spPr>
      </p:pic>
      <p:pic>
        <p:nvPicPr>
          <p:cNvPr id="2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5643578"/>
            <a:ext cx="928694" cy="928694"/>
          </a:xfrm>
          <a:prstGeom prst="rect">
            <a:avLst/>
          </a:prstGeom>
          <a:noFill/>
        </p:spPr>
      </p:pic>
      <p:pic>
        <p:nvPicPr>
          <p:cNvPr id="2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5643578"/>
            <a:ext cx="928694" cy="928694"/>
          </a:xfrm>
          <a:prstGeom prst="rect">
            <a:avLst/>
          </a:prstGeom>
          <a:noFill/>
        </p:spPr>
      </p:pic>
      <p:pic>
        <p:nvPicPr>
          <p:cNvPr id="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5643578"/>
            <a:ext cx="928694" cy="928694"/>
          </a:xfrm>
          <a:prstGeom prst="rect">
            <a:avLst/>
          </a:prstGeom>
          <a:noFill/>
        </p:spPr>
      </p:pic>
      <p:sp>
        <p:nvSpPr>
          <p:cNvPr id="28" name="TextBox 27"/>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9" name="TextBox 28"/>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30" name="TextBox 29"/>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31" name="TextBox 3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32" name="TextBox 31"/>
          <p:cNvSpPr txBox="1"/>
          <p:nvPr/>
        </p:nvSpPr>
        <p:spPr>
          <a:xfrm>
            <a:off x="7167570" y="1214422"/>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7343 -0.00579 L -0.3151 0.23055 L -0.3151 0.50486 " pathEditMode="relative" rAng="0" ptsTypes="AAA">
                                      <p:cBhvr>
                                        <p:cTn id="8" dur="2000" fill="hold"/>
                                        <p:tgtEl>
                                          <p:spTgt spid="28"/>
                                        </p:tgtEl>
                                        <p:attrNameLst>
                                          <p:attrName>ppt_x</p:attrName>
                                          <p:attrName>ppt_y</p:attrName>
                                        </p:attrNameLst>
                                      </p:cBhvr>
                                      <p:rCtr x="-12100" y="25500"/>
                                    </p:animMotion>
                                  </p:childTnLst>
                                </p:cTn>
                              </p:par>
                            </p:childTnLst>
                          </p:cTn>
                        </p:par>
                        <p:par>
                          <p:cTn id="9" fill="hold">
                            <p:stCondLst>
                              <p:cond delay="2000"/>
                            </p:stCondLst>
                            <p:childTnLst>
                              <p:par>
                                <p:cTn id="10" presetID="0" presetClass="path" presetSubtype="0" accel="50000" decel="50000" fill="hold" grpId="0" nodeType="afterEffect">
                                  <p:stCondLst>
                                    <p:cond delay="0"/>
                                  </p:stCondLst>
                                  <p:childTnLst>
                                    <p:animMotion origin="layout" path="M -0.07291 0.00301 L -0.30625 0.16296 L -0.30625 0.35416 " pathEditMode="relative" rAng="0" ptsTypes="AAA">
                                      <p:cBhvr>
                                        <p:cTn id="11" dur="2000" fill="hold"/>
                                        <p:tgtEl>
                                          <p:spTgt spid="20"/>
                                        </p:tgtEl>
                                        <p:attrNameLst>
                                          <p:attrName>ppt_x</p:attrName>
                                          <p:attrName>ppt_y</p:attrName>
                                        </p:attrNameLst>
                                      </p:cBhvr>
                                      <p:rCtr x="-11700" y="17500"/>
                                    </p:animMotion>
                                  </p:childTnLst>
                                </p:cTn>
                              </p:par>
                              <p:par>
                                <p:cTn id="12" presetID="0" presetClass="path" presetSubtype="0" accel="50000" decel="50000" fill="hold" grpId="0" nodeType="withEffect">
                                  <p:stCondLst>
                                    <p:cond delay="0"/>
                                  </p:stCondLst>
                                  <p:childTnLst>
                                    <p:animMotion origin="layout" path="M -0.07291 0.00301 L -0.30625 0.22986 L -0.30625 0.50092 " pathEditMode="relative" rAng="0" ptsTypes="AAA">
                                      <p:cBhvr>
                                        <p:cTn id="13" dur="2000" fill="hold"/>
                                        <p:tgtEl>
                                          <p:spTgt spid="29"/>
                                        </p:tgtEl>
                                        <p:attrNameLst>
                                          <p:attrName>ppt_x</p:attrName>
                                          <p:attrName>ppt_y</p:attrName>
                                        </p:attrNameLst>
                                      </p:cBhvr>
                                      <p:rCtr x="-11700" y="24900"/>
                                    </p:animMotion>
                                  </p:childTnLst>
                                </p:cTn>
                              </p:par>
                            </p:childTnLst>
                          </p:cTn>
                        </p:par>
                        <p:par>
                          <p:cTn id="14" fill="hold">
                            <p:stCondLst>
                              <p:cond delay="4000"/>
                            </p:stCondLst>
                            <p:childTnLst>
                              <p:par>
                                <p:cTn id="15" presetID="0" presetClass="path" presetSubtype="0" accel="50000" decel="50000" fill="hold" grpId="0" nodeType="afterEffect">
                                  <p:stCondLst>
                                    <p:cond delay="0"/>
                                  </p:stCondLst>
                                  <p:childTnLst>
                                    <p:animMotion origin="layout" path="M -0.06406 -0.00278 L -0.29739 0.1662 L -0.29739 0.35278 " pathEditMode="relative" rAng="0" ptsTypes="AAA">
                                      <p:cBhvr>
                                        <p:cTn id="16" dur="2000" fill="hold"/>
                                        <p:tgtEl>
                                          <p:spTgt spid="23"/>
                                        </p:tgtEl>
                                        <p:attrNameLst>
                                          <p:attrName>ppt_x</p:attrName>
                                          <p:attrName>ppt_y</p:attrName>
                                        </p:attrNameLst>
                                      </p:cBhvr>
                                      <p:rCtr x="-11700" y="17800"/>
                                    </p:animMotion>
                                  </p:childTnLst>
                                </p:cTn>
                              </p:par>
                              <p:par>
                                <p:cTn id="17" presetID="0" presetClass="path" presetSubtype="0" accel="50000" decel="50000" fill="hold" grpId="0" nodeType="withEffect">
                                  <p:stCondLst>
                                    <p:cond delay="0"/>
                                  </p:stCondLst>
                                  <p:childTnLst>
                                    <p:animMotion origin="layout" path="M -0.06406 -0.00278 L -0.29739 0.2368 L -0.29739 0.50162 " pathEditMode="relative" rAng="0" ptsTypes="AAA">
                                      <p:cBhvr>
                                        <p:cTn id="18" dur="2000" fill="hold"/>
                                        <p:tgtEl>
                                          <p:spTgt spid="30"/>
                                        </p:tgtEl>
                                        <p:attrNameLst>
                                          <p:attrName>ppt_x</p:attrName>
                                          <p:attrName>ppt_y</p:attrName>
                                        </p:attrNameLst>
                                      </p:cBhvr>
                                      <p:rCtr x="-11700" y="25200"/>
                                    </p:animMotion>
                                  </p:childTnLst>
                                </p:cTn>
                              </p:par>
                            </p:childTnLst>
                          </p:cTn>
                        </p:par>
                        <p:par>
                          <p:cTn id="19" fill="hold">
                            <p:stCondLst>
                              <p:cond delay="6000"/>
                            </p:stCondLst>
                            <p:childTnLst>
                              <p:par>
                                <p:cTn id="20" presetID="0" presetClass="path" presetSubtype="0" accel="50000" decel="50000" fill="hold" grpId="0" nodeType="afterEffect">
                                  <p:stCondLst>
                                    <p:cond delay="0"/>
                                  </p:stCondLst>
                                  <p:childTnLst>
                                    <p:animMotion origin="layout" path="M -0.06024 -0.00301 L -0.28524 0.16366 L -0.28524 0.35254 " pathEditMode="relative" rAng="0" ptsTypes="AAA">
                                      <p:cBhvr>
                                        <p:cTn id="21" dur="2000" fill="hold"/>
                                        <p:tgtEl>
                                          <p:spTgt spid="21"/>
                                        </p:tgtEl>
                                        <p:attrNameLst>
                                          <p:attrName>ppt_x</p:attrName>
                                          <p:attrName>ppt_y</p:attrName>
                                        </p:attrNameLst>
                                      </p:cBhvr>
                                      <p:rCtr x="-11200" y="17800"/>
                                    </p:animMotion>
                                  </p:childTnLst>
                                </p:cTn>
                              </p:par>
                              <p:par>
                                <p:cTn id="22" presetID="0" presetClass="path" presetSubtype="0" accel="50000" decel="50000" fill="hold" grpId="0" nodeType="withEffect">
                                  <p:stCondLst>
                                    <p:cond delay="0"/>
                                  </p:stCondLst>
                                  <p:childTnLst>
                                    <p:animMotion origin="layout" path="M -0.06024 -0.00301 L -0.28524 0.23333 L -0.28524 0.50139 " pathEditMode="relative" rAng="0" ptsTypes="AAA">
                                      <p:cBhvr>
                                        <p:cTn id="23" dur="2000" fill="hold"/>
                                        <p:tgtEl>
                                          <p:spTgt spid="31"/>
                                        </p:tgtEl>
                                        <p:attrNameLst>
                                          <p:attrName>ppt_x</p:attrName>
                                          <p:attrName>ppt_y</p:attrName>
                                        </p:attrNameLst>
                                      </p:cBhvr>
                                      <p:rCtr x="-11200" y="2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a:t> ライトペナルティ</a:t>
            </a:r>
          </a:p>
          <a:p>
            <a:r>
              <a:rPr lang="ja-JP" altLang="en-US" dirty="0"/>
              <a:t>磁気ディスク記憶装置内の物理配置</a:t>
            </a:r>
            <a:endParaRPr lang="en-US" altLang="ja-JP" dirty="0"/>
          </a:p>
          <a:p>
            <a:r>
              <a:rPr lang="ja-JP" altLang="en-US" dirty="0"/>
              <a:t>キャッシュのデステージ待ち</a:t>
            </a:r>
          </a:p>
        </p:txBody>
      </p:sp>
      <p:sp>
        <p:nvSpPr>
          <p:cNvPr id="2" name="タイトル 1"/>
          <p:cNvSpPr>
            <a:spLocks noGrp="1"/>
          </p:cNvSpPr>
          <p:nvPr>
            <p:ph type="title"/>
          </p:nvPr>
        </p:nvSpPr>
        <p:spPr/>
        <p:txBody>
          <a:bodyPr>
            <a:normAutofit/>
          </a:bodyPr>
          <a:lstStyle/>
          <a:p>
            <a:r>
              <a:rPr kumimoji="1" lang="ja-JP" altLang="en-US" dirty="0"/>
              <a:t>パフォーマンスに影響を与える要素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err="1"/>
              <a:t>への</a:t>
            </a:r>
            <a:r>
              <a:rPr kumimoji="1" lang="ja-JP" altLang="en-US" dirty="0"/>
              <a:t>書き込み</a:t>
            </a:r>
          </a:p>
          <a:p>
            <a:pPr marL="914400" lvl="1" indent="-457200">
              <a:buFont typeface="+mj-lt"/>
              <a:buAutoNum type="arabicPeriod"/>
            </a:pPr>
            <a:r>
              <a:rPr kumimoji="1" lang="ja-JP" altLang="en-US" dirty="0"/>
              <a:t>古いデータの読み取り</a:t>
            </a:r>
          </a:p>
          <a:p>
            <a:pPr marL="914400" lvl="1" indent="-457200">
              <a:buFont typeface="+mj-lt"/>
              <a:buAutoNum type="arabicPeriod"/>
            </a:pPr>
            <a:r>
              <a:rPr lang="ja-JP" altLang="en-US" dirty="0"/>
              <a:t>古いパリティの読み取り</a:t>
            </a:r>
          </a:p>
          <a:p>
            <a:pPr marL="914400" lvl="1" indent="-457200">
              <a:buFont typeface="+mj-lt"/>
              <a:buAutoNum type="arabicPeriod"/>
            </a:pPr>
            <a:r>
              <a:rPr kumimoji="1" lang="en-US" altLang="ja-JP" dirty="0"/>
              <a:t>XOR(</a:t>
            </a:r>
            <a:r>
              <a:rPr kumimoji="1" lang="ja-JP" altLang="en-US" dirty="0"/>
              <a:t>パリティ</a:t>
            </a:r>
            <a:r>
              <a:rPr kumimoji="1" lang="en-US" altLang="ja-JP" dirty="0"/>
              <a:t>)</a:t>
            </a:r>
            <a:r>
              <a:rPr kumimoji="1" lang="ja-JP" altLang="en-US" dirty="0"/>
              <a:t>の計算</a:t>
            </a:r>
          </a:p>
          <a:p>
            <a:pPr marL="914400" lvl="1" indent="-457200">
              <a:buFont typeface="+mj-lt"/>
              <a:buAutoNum type="arabicPeriod"/>
            </a:pPr>
            <a:r>
              <a:rPr lang="ja-JP" altLang="en-US" dirty="0"/>
              <a:t>新しいパリティの書き込み</a:t>
            </a:r>
          </a:p>
          <a:p>
            <a:pPr marL="914400" lvl="1" indent="-457200">
              <a:buFont typeface="+mj-lt"/>
              <a:buAutoNum type="arabicPeriod"/>
            </a:pPr>
            <a:r>
              <a:rPr kumimoji="1" lang="ja-JP" altLang="en-US" dirty="0"/>
              <a:t>新しいデータの書き込み</a:t>
            </a:r>
          </a:p>
        </p:txBody>
      </p:sp>
      <p:sp>
        <p:nvSpPr>
          <p:cNvPr id="2" name="タイトル 1"/>
          <p:cNvSpPr>
            <a:spLocks noGrp="1"/>
          </p:cNvSpPr>
          <p:nvPr>
            <p:ph type="title"/>
          </p:nvPr>
        </p:nvSpPr>
        <p:spPr/>
        <p:txBody>
          <a:bodyPr/>
          <a:lstStyle/>
          <a:p>
            <a:r>
              <a:rPr kumimoji="1" lang="en-US" altLang="ja-JP" dirty="0"/>
              <a:t>RAID5 </a:t>
            </a:r>
            <a:r>
              <a:rPr kumimoji="1" lang="ja-JP" altLang="en-US" dirty="0"/>
              <a:t>ライトペナルティ</a:t>
            </a:r>
          </a:p>
        </p:txBody>
      </p:sp>
      <p:pic>
        <p:nvPicPr>
          <p:cNvPr id="9"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595934" y="4000504"/>
            <a:ext cx="928694" cy="928694"/>
          </a:xfrm>
          <a:prstGeom prst="rect">
            <a:avLst/>
          </a:prstGeom>
          <a:noFill/>
        </p:spPr>
      </p:pic>
      <p:pic>
        <p:nvPicPr>
          <p:cNvPr id="10"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810380" y="4000504"/>
            <a:ext cx="928694" cy="928694"/>
          </a:xfrm>
          <a:prstGeom prst="rect">
            <a:avLst/>
          </a:prstGeom>
          <a:noFill/>
        </p:spPr>
      </p:pic>
      <p:pic>
        <p:nvPicPr>
          <p:cNvPr id="11"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953388" y="4000504"/>
            <a:ext cx="928694" cy="928694"/>
          </a:xfrm>
          <a:prstGeom prst="rect">
            <a:avLst/>
          </a:prstGeom>
          <a:noFill/>
        </p:spPr>
      </p:pic>
      <p:pic>
        <p:nvPicPr>
          <p:cNvPr id="1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9167834" y="4000504"/>
            <a:ext cx="928694" cy="928694"/>
          </a:xfrm>
          <a:prstGeom prst="rect">
            <a:avLst/>
          </a:prstGeom>
          <a:noFill/>
        </p:spPr>
      </p:pic>
      <p:sp>
        <p:nvSpPr>
          <p:cNvPr id="13" name="TextBox 12"/>
          <p:cNvSpPr txBox="1"/>
          <p:nvPr/>
        </p:nvSpPr>
        <p:spPr>
          <a:xfrm>
            <a:off x="2809852" y="6000768"/>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データ</a:t>
            </a:r>
          </a:p>
        </p:txBody>
      </p:sp>
      <p:sp>
        <p:nvSpPr>
          <p:cNvPr id="14" name="正方形/長方形 13"/>
          <p:cNvSpPr/>
          <p:nvPr/>
        </p:nvSpPr>
        <p:spPr>
          <a:xfrm>
            <a:off x="5381620" y="5929330"/>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20" name="TextBox 19"/>
          <p:cNvSpPr txBox="1"/>
          <p:nvPr/>
        </p:nvSpPr>
        <p:spPr>
          <a:xfrm>
            <a:off x="5381620"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0</a:t>
            </a:r>
            <a:endParaRPr lang="ja-JP" altLang="en-US" dirty="0">
              <a:solidFill>
                <a:schemeClr val="tx1"/>
              </a:solidFill>
              <a:effectLst>
                <a:outerShdw blurRad="38100" dist="38100" dir="2700000" algn="tl">
                  <a:srgbClr val="000000">
                    <a:alpha val="43137"/>
                  </a:srgbClr>
                </a:outerShdw>
              </a:effectLst>
            </a:endParaRPr>
          </a:p>
        </p:txBody>
      </p:sp>
      <p:sp>
        <p:nvSpPr>
          <p:cNvPr id="21" name="TextBox 20"/>
          <p:cNvSpPr txBox="1"/>
          <p:nvPr/>
        </p:nvSpPr>
        <p:spPr>
          <a:xfrm>
            <a:off x="6596066"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1</a:t>
            </a:r>
            <a:endParaRPr lang="ja-JP" altLang="en-US" dirty="0">
              <a:solidFill>
                <a:schemeClr val="tx1"/>
              </a:solidFill>
              <a:effectLst>
                <a:outerShdw blurRad="38100" dist="38100" dir="2700000" algn="tl">
                  <a:srgbClr val="000000">
                    <a:alpha val="43137"/>
                  </a:srgbClr>
                </a:outerShdw>
              </a:effectLst>
            </a:endParaRPr>
          </a:p>
        </p:txBody>
      </p:sp>
      <p:sp>
        <p:nvSpPr>
          <p:cNvPr id="22" name="TextBox 21"/>
          <p:cNvSpPr txBox="1"/>
          <p:nvPr/>
        </p:nvSpPr>
        <p:spPr>
          <a:xfrm>
            <a:off x="7810512"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23" name="TextBox 22"/>
          <p:cNvSpPr txBox="1"/>
          <p:nvPr/>
        </p:nvSpPr>
        <p:spPr>
          <a:xfrm>
            <a:off x="9024958" y="4538972"/>
            <a:ext cx="1143008" cy="390227"/>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none" lIns="0" rIns="0" rtlCol="0">
            <a:noAutofit/>
          </a:bodyPr>
          <a:lstStyle/>
          <a:p>
            <a:pPr algn="ctr"/>
            <a:r>
              <a:rPr lang="ja-JP" altLang="en-US" dirty="0">
                <a:solidFill>
                  <a:schemeClr val="tx1"/>
                </a:solidFill>
                <a:effectLst>
                  <a:outerShdw blurRad="38100" dist="38100" dir="2700000" algn="tl">
                    <a:srgbClr val="000000">
                      <a:alpha val="43137"/>
                    </a:srgbClr>
                  </a:outerShdw>
                </a:effectLst>
              </a:rPr>
              <a:t>パリティ</a:t>
            </a:r>
            <a:r>
              <a:rPr lang="en-US" altLang="ja-JP" dirty="0">
                <a:solidFill>
                  <a:schemeClr val="tx1"/>
                </a:solidFill>
                <a:effectLst>
                  <a:outerShdw blurRad="38100" dist="38100" dir="2700000" algn="tl">
                    <a:srgbClr val="000000">
                      <a:alpha val="43137"/>
                    </a:srgbClr>
                  </a:outerShdw>
                </a:effectLst>
              </a:rPr>
              <a:t>0</a:t>
            </a:r>
            <a:r>
              <a:rPr lang="ja-JP" altLang="en-US" dirty="0">
                <a:solidFill>
                  <a:schemeClr val="tx1"/>
                </a:solidFill>
                <a:effectLst>
                  <a:outerShdw blurRad="38100" dist="38100" dir="2700000" algn="tl">
                    <a:srgbClr val="000000">
                      <a:alpha val="43137"/>
                    </a:srgbClr>
                  </a:outerShdw>
                </a:effectLst>
              </a:rPr>
              <a:t>～</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15" name="右矢印 14"/>
          <p:cNvSpPr/>
          <p:nvPr/>
        </p:nvSpPr>
        <p:spPr>
          <a:xfrm>
            <a:off x="4095736" y="6000768"/>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1.85185E-6 L 0.00017 0.21782 " pathEditMode="relative" ptsTypes="AA">
                                      <p:cBhvr>
                                        <p:cTn id="6" dur="2000" fill="hold"/>
                                        <p:tgtEl>
                                          <p:spTgt spid="2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iterate type="lt">
                                    <p:tmPct val="0"/>
                                  </p:iterate>
                                  <p:childTnLst>
                                    <p:animMotion origin="layout" path="M 5E-6 0.03032 L -0.26823 0.2169 " pathEditMode="relative" rAng="0" ptsTypes="AA">
                                      <p:cBhvr>
                                        <p:cTn id="10" dur="2000" fill="hold"/>
                                        <p:tgtEl>
                                          <p:spTgt spid="23"/>
                                        </p:tgtEl>
                                        <p:attrNameLst>
                                          <p:attrName>ppt_x</p:attrName>
                                          <p:attrName>ppt_y</p:attrName>
                                        </p:attrNameLst>
                                      </p:cBhvr>
                                      <p:rCtr x="-134" y="93"/>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2" nodeType="clickEffect">
                                  <p:stCondLst>
                                    <p:cond delay="0"/>
                                  </p:stCondLst>
                                  <p:iterate type="lt">
                                    <p:tmPct val="0"/>
                                  </p:iterate>
                                  <p:childTnLst>
                                    <p:animRot by="21600000">
                                      <p:cBhvr>
                                        <p:cTn id="14" dur="2000" fill="hold"/>
                                        <p:tgtEl>
                                          <p:spTgt spid="2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iterate type="lt">
                                    <p:tmPct val="0"/>
                                  </p:iterate>
                                  <p:childTnLst>
                                    <p:animMotion origin="layout" path="M -0.26719 0.1875 L 0.00278 -0.00139 " pathEditMode="relative" rAng="0" ptsTypes="AA">
                                      <p:cBhvr>
                                        <p:cTn id="18" dur="2000" fill="hold"/>
                                        <p:tgtEl>
                                          <p:spTgt spid="23"/>
                                        </p:tgtEl>
                                        <p:attrNameLst>
                                          <p:attrName>ppt_x</p:attrName>
                                          <p:attrName>ppt_y</p:attrName>
                                        </p:attrNameLst>
                                      </p:cBhvr>
                                      <p:rCtr x="135" y="-9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2.5E-6 0.21134 L 0.00017 0.00023 " pathEditMode="relative" rAng="0" ptsTypes="AA">
                                      <p:cBhvr>
                                        <p:cTn id="22" dur="2000" fill="hold"/>
                                        <p:tgtEl>
                                          <p:spTgt spid="20"/>
                                        </p:tgtEl>
                                        <p:attrNameLst>
                                          <p:attrName>ppt_x</p:attrName>
                                          <p:attrName>ppt_y</p:attrName>
                                        </p:attrNameLst>
                                      </p:cBhvr>
                                      <p:rCtr x="0" y="-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animBg="1"/>
      <p:bldP spid="23" grpId="1" animBg="1"/>
      <p:bldP spid="23"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磁気ディスク記憶装置内で物理ディスクを分割してストライプを作成する場合が</a:t>
            </a:r>
            <a:r>
              <a:rPr lang="ja-JP" altLang="en-US" dirty="0"/>
              <a:t>ある</a:t>
            </a:r>
            <a:endParaRPr kumimoji="1" lang="ja-JP" altLang="en-US" dirty="0"/>
          </a:p>
        </p:txBody>
      </p:sp>
      <p:sp>
        <p:nvSpPr>
          <p:cNvPr id="2" name="タイトル 1"/>
          <p:cNvSpPr>
            <a:spLocks noGrp="1"/>
          </p:cNvSpPr>
          <p:nvPr>
            <p:ph type="title"/>
          </p:nvPr>
        </p:nvSpPr>
        <p:spPr/>
        <p:txBody>
          <a:bodyPr>
            <a:normAutofit/>
          </a:bodyPr>
          <a:lstStyle/>
          <a:p>
            <a:r>
              <a:rPr kumimoji="1" lang="ja-JP" altLang="en-US" dirty="0"/>
              <a:t>磁気ディスク記憶装置内の物理配置</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452662" y="3143248"/>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09984" y="314324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238744" y="3143248"/>
            <a:ext cx="928694" cy="928694"/>
          </a:xfrm>
          <a:prstGeom prst="rect">
            <a:avLst/>
          </a:prstGeom>
          <a:noFill/>
        </p:spPr>
      </p:pic>
      <p:sp>
        <p:nvSpPr>
          <p:cNvPr id="12" name="TextBox 11"/>
          <p:cNvSpPr txBox="1"/>
          <p:nvPr/>
        </p:nvSpPr>
        <p:spPr>
          <a:xfrm>
            <a:off x="2166910" y="3929066"/>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9" name="TextBox 8"/>
          <p:cNvSpPr txBox="1"/>
          <p:nvPr/>
        </p:nvSpPr>
        <p:spPr>
          <a:xfrm>
            <a:off x="3595670" y="3929066"/>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0" name="TextBox 9"/>
          <p:cNvSpPr txBox="1"/>
          <p:nvPr/>
        </p:nvSpPr>
        <p:spPr>
          <a:xfrm>
            <a:off x="3595670" y="4357694"/>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1" name="TextBox 10"/>
          <p:cNvSpPr txBox="1"/>
          <p:nvPr/>
        </p:nvSpPr>
        <p:spPr>
          <a:xfrm>
            <a:off x="5024430" y="3929066"/>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3" name="TextBox 12"/>
          <p:cNvSpPr txBox="1"/>
          <p:nvPr/>
        </p:nvSpPr>
        <p:spPr>
          <a:xfrm>
            <a:off x="5024430" y="4357694"/>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4" name="TextBox 13"/>
          <p:cNvSpPr txBox="1"/>
          <p:nvPr/>
        </p:nvSpPr>
        <p:spPr>
          <a:xfrm>
            <a:off x="2166910" y="4357694"/>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5" name="TextBox 14"/>
          <p:cNvSpPr txBox="1"/>
          <p:nvPr/>
        </p:nvSpPr>
        <p:spPr>
          <a:xfrm>
            <a:off x="2569148" y="5143512"/>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6" name="TextBox 15"/>
          <p:cNvSpPr txBox="1"/>
          <p:nvPr/>
        </p:nvSpPr>
        <p:spPr>
          <a:xfrm>
            <a:off x="2569148" y="5572140"/>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7" name="TextBox 16"/>
          <p:cNvSpPr txBox="1"/>
          <p:nvPr/>
        </p:nvSpPr>
        <p:spPr>
          <a:xfrm>
            <a:off x="2569148" y="6000768"/>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8" name="TextBox 17"/>
          <p:cNvSpPr txBox="1"/>
          <p:nvPr/>
        </p:nvSpPr>
        <p:spPr>
          <a:xfrm>
            <a:off x="4095737" y="5143512"/>
            <a:ext cx="992579"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D</a:t>
            </a:r>
            <a:r>
              <a:rPr lang="ja-JP" altLang="en-US" sz="1600" dirty="0">
                <a:solidFill>
                  <a:schemeClr val="tx1"/>
                </a:solidFill>
                <a:effectLst>
                  <a:outerShdw blurRad="38100" dist="38100" dir="2700000" algn="tl">
                    <a:srgbClr val="000000">
                      <a:alpha val="43137"/>
                    </a:srgbClr>
                  </a:outerShdw>
                </a:effectLst>
              </a:rPr>
              <a:t>ドライブ</a:t>
            </a:r>
          </a:p>
        </p:txBody>
      </p:sp>
      <p:sp>
        <p:nvSpPr>
          <p:cNvPr id="19" name="TextBox 18"/>
          <p:cNvSpPr txBox="1"/>
          <p:nvPr/>
        </p:nvSpPr>
        <p:spPr>
          <a:xfrm>
            <a:off x="4095737" y="5572140"/>
            <a:ext cx="965329"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E</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0" name="TextBox 19"/>
          <p:cNvSpPr txBox="1"/>
          <p:nvPr/>
        </p:nvSpPr>
        <p:spPr>
          <a:xfrm>
            <a:off x="4095737" y="6000768"/>
            <a:ext cx="96212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F</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1" name="TextBox 20"/>
          <p:cNvSpPr txBox="1"/>
          <p:nvPr/>
        </p:nvSpPr>
        <p:spPr>
          <a:xfrm>
            <a:off x="5238744" y="5143512"/>
            <a:ext cx="1431802"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2" name="TextBox 21"/>
          <p:cNvSpPr txBox="1"/>
          <p:nvPr/>
        </p:nvSpPr>
        <p:spPr>
          <a:xfrm>
            <a:off x="5238744" y="5572140"/>
            <a:ext cx="1431802"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3" name="TextBox 22"/>
          <p:cNvSpPr txBox="1"/>
          <p:nvPr/>
        </p:nvSpPr>
        <p:spPr>
          <a:xfrm>
            <a:off x="5238745" y="6000768"/>
            <a:ext cx="189667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トランザクションログ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952992" y="4429132"/>
            <a:ext cx="5214974" cy="19288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3" name="テキスト プレースホルダ 2"/>
          <p:cNvSpPr>
            <a:spLocks noGrp="1"/>
          </p:cNvSpPr>
          <p:nvPr>
            <p:ph sz="quarter" idx="10"/>
          </p:nvPr>
        </p:nvSpPr>
        <p:spPr>
          <a:xfrm>
            <a:off x="519249" y="1463676"/>
            <a:ext cx="11158586" cy="2751142"/>
          </a:xfrm>
        </p:spPr>
        <p:txBody>
          <a:bodyPr>
            <a:normAutofit fontScale="77500" lnSpcReduction="20000"/>
          </a:bodyPr>
          <a:lstStyle/>
          <a:p>
            <a:r>
              <a:rPr kumimoji="1" lang="ja-JP" altLang="en-US" dirty="0"/>
              <a:t>データを書き込む際はキャッシュに書き込む</a:t>
            </a:r>
          </a:p>
          <a:p>
            <a:r>
              <a:rPr kumimoji="1" lang="ja-JP" altLang="en-US" dirty="0"/>
              <a:t>キャッシュに空きがある場合は物理ディスクへの</a:t>
            </a:r>
            <a:br>
              <a:rPr kumimoji="1" lang="en-US" altLang="ja-JP" dirty="0"/>
            </a:br>
            <a:r>
              <a:rPr kumimoji="1" lang="ja-JP" altLang="en-US" dirty="0"/>
              <a:t>書き込みが発生しないため高速に</a:t>
            </a:r>
            <a:r>
              <a:rPr kumimoji="1" lang="en-US" altLang="ja-JP" dirty="0"/>
              <a:t>I/O</a:t>
            </a:r>
            <a:r>
              <a:rPr kumimoji="1" lang="ja-JP" altLang="en-US" dirty="0"/>
              <a:t>が完了</a:t>
            </a:r>
          </a:p>
          <a:p>
            <a:r>
              <a:rPr kumimoji="1" lang="ja-JP" altLang="en-US" dirty="0"/>
              <a:t>キャッシュがいっぱいになると、ブロックの書き込み可能な空きができるまでデステージを繰り返す</a:t>
            </a:r>
          </a:p>
          <a:p>
            <a:r>
              <a:rPr lang="ja-JP" altLang="en-US" dirty="0"/>
              <a:t>デステージが完了するまで</a:t>
            </a:r>
            <a:r>
              <a:rPr lang="en-US" altLang="ja-JP" dirty="0"/>
              <a:t>I/O</a:t>
            </a:r>
            <a:r>
              <a:rPr lang="ja-JP" altLang="en-US" dirty="0"/>
              <a:t>は待ち</a:t>
            </a:r>
            <a:endParaRPr kumimoji="1" lang="ja-JP" altLang="en-US" dirty="0"/>
          </a:p>
        </p:txBody>
      </p:sp>
      <p:sp>
        <p:nvSpPr>
          <p:cNvPr id="2" name="タイトル 1"/>
          <p:cNvSpPr>
            <a:spLocks noGrp="1"/>
          </p:cNvSpPr>
          <p:nvPr>
            <p:ph type="title"/>
          </p:nvPr>
        </p:nvSpPr>
        <p:spPr/>
        <p:txBody>
          <a:bodyPr/>
          <a:lstStyle/>
          <a:p>
            <a:r>
              <a:rPr kumimoji="1" lang="ja-JP" altLang="en-US" dirty="0"/>
              <a:t>キャッシュのデステージ待ち</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310182" y="5429264"/>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524628" y="5429264"/>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667636" y="5429264"/>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8882082" y="5429264"/>
            <a:ext cx="928694" cy="928694"/>
          </a:xfrm>
          <a:prstGeom prst="rect">
            <a:avLst/>
          </a:prstGeom>
          <a:noFill/>
        </p:spPr>
      </p:pic>
      <p:sp>
        <p:nvSpPr>
          <p:cNvPr id="8" name="TextBox 7"/>
          <p:cNvSpPr txBox="1"/>
          <p:nvPr/>
        </p:nvSpPr>
        <p:spPr>
          <a:xfrm>
            <a:off x="2524100" y="4643446"/>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latin typeface="+mn-ea"/>
              </a:rPr>
              <a:t>データ</a:t>
            </a:r>
          </a:p>
        </p:txBody>
      </p:sp>
      <p:sp>
        <p:nvSpPr>
          <p:cNvPr id="9" name="正方形/長方形 8"/>
          <p:cNvSpPr/>
          <p:nvPr/>
        </p:nvSpPr>
        <p:spPr>
          <a:xfrm>
            <a:off x="5095868" y="4572008"/>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effectLst>
                  <a:outerShdw blurRad="38100" dist="38100" dir="2700000" algn="tl">
                    <a:srgbClr val="000000">
                      <a:alpha val="43137"/>
                    </a:srgbClr>
                  </a:outerShdw>
                </a:effectLst>
              </a:rPr>
              <a:t>キャッシュ</a:t>
            </a:r>
          </a:p>
        </p:txBody>
      </p:sp>
      <p:sp>
        <p:nvSpPr>
          <p:cNvPr id="14" name="右矢印 13"/>
          <p:cNvSpPr/>
          <p:nvPr/>
        </p:nvSpPr>
        <p:spPr>
          <a:xfrm>
            <a:off x="3809984" y="4643446"/>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lang="en-US" altLang="ja-JP" dirty="0"/>
              <a:t>[</a:t>
            </a:r>
            <a:r>
              <a:rPr lang="en-US" altLang="ja-JP" dirty="0" err="1"/>
              <a:t>PhysicalDisk</a:t>
            </a:r>
            <a:r>
              <a:rPr lang="en-US" altLang="ja-JP" dirty="0"/>
              <a:t>]	[Current Disk Queue Length]</a:t>
            </a:r>
            <a:endParaRPr lang="ja-JP" altLang="en-US" dirty="0"/>
          </a:p>
          <a:p>
            <a:pPr lvl="1"/>
            <a:r>
              <a:rPr lang="ja-JP" altLang="en-US" dirty="0"/>
              <a:t>ディスクへの</a:t>
            </a:r>
            <a:r>
              <a:rPr lang="en-US" altLang="ja-JP" dirty="0"/>
              <a:t>I/O</a:t>
            </a:r>
            <a:r>
              <a:rPr lang="ja-JP" altLang="en-US" dirty="0"/>
              <a:t>要求数のスナップショット</a:t>
            </a:r>
            <a:endParaRPr lang="en-US" altLang="ja-JP" dirty="0"/>
          </a:p>
          <a:p>
            <a:r>
              <a:rPr lang="en-US" altLang="ja-JP" dirty="0"/>
              <a:t>[</a:t>
            </a:r>
            <a:r>
              <a:rPr lang="en-US" altLang="ja-JP" dirty="0" err="1"/>
              <a:t>PhysicalDisk</a:t>
            </a:r>
            <a:r>
              <a:rPr lang="en-US" altLang="ja-JP" dirty="0"/>
              <a:t>]	[%Disk Write Time]</a:t>
            </a:r>
          </a:p>
          <a:p>
            <a:pPr lvl="1"/>
            <a:r>
              <a:rPr lang="ja-JP" altLang="en-US" dirty="0"/>
              <a:t>ディスクへの書き込み要求時間の割合</a:t>
            </a:r>
          </a:p>
          <a:p>
            <a:r>
              <a:rPr lang="en-US" altLang="ja-JP" dirty="0"/>
              <a:t>[</a:t>
            </a:r>
            <a:r>
              <a:rPr lang="en-US" altLang="ja-JP" dirty="0" err="1"/>
              <a:t>PhysicalDisk</a:t>
            </a:r>
            <a:r>
              <a:rPr lang="en-US" altLang="ja-JP" dirty="0"/>
              <a:t>]	[%Disk Read Time]</a:t>
            </a:r>
          </a:p>
          <a:p>
            <a:pPr lvl="1"/>
            <a:r>
              <a:rPr lang="ja-JP" altLang="en-US" dirty="0"/>
              <a:t>ディスクへの読み取り要求時間の割合</a:t>
            </a:r>
          </a:p>
          <a:p>
            <a:r>
              <a:rPr lang="en-US" altLang="ja-JP" dirty="0"/>
              <a:t>[</a:t>
            </a:r>
            <a:r>
              <a:rPr lang="en-US" altLang="ja-JP" dirty="0" err="1"/>
              <a:t>PhysicalDisk</a:t>
            </a:r>
            <a:r>
              <a:rPr lang="en-US" altLang="ja-JP" dirty="0"/>
              <a:t>]	[Disk Write/sec]</a:t>
            </a:r>
          </a:p>
          <a:p>
            <a:pPr lvl="1"/>
            <a:r>
              <a:rPr lang="ja-JP" altLang="en-US" dirty="0"/>
              <a:t>ディスクへの書き込み処理の速度</a:t>
            </a:r>
          </a:p>
          <a:p>
            <a:r>
              <a:rPr lang="en-US" altLang="ja-JP" dirty="0"/>
              <a:t>[</a:t>
            </a:r>
            <a:r>
              <a:rPr lang="en-US" altLang="ja-JP" dirty="0" err="1"/>
              <a:t>PhysicalDisk</a:t>
            </a:r>
            <a:r>
              <a:rPr lang="en-US" altLang="ja-JP" dirty="0"/>
              <a:t>]	[Disk Read/sec]</a:t>
            </a:r>
          </a:p>
          <a:p>
            <a:pPr lvl="1"/>
            <a:r>
              <a:rPr lang="ja-JP" altLang="en-US" dirty="0"/>
              <a:t>ディスクへの読み取り処理の速度</a:t>
            </a:r>
          </a:p>
        </p:txBody>
      </p:sp>
      <p:sp>
        <p:nvSpPr>
          <p:cNvPr id="2" name="タイトル 1"/>
          <p:cNvSpPr>
            <a:spLocks noGrp="1"/>
          </p:cNvSpPr>
          <p:nvPr>
            <p:ph type="title"/>
          </p:nvPr>
        </p:nvSpPr>
        <p:spPr/>
        <p:txBody>
          <a:bodyPr/>
          <a:lstStyle/>
          <a:p>
            <a:r>
              <a:rPr kumimoji="1" lang="ja-JP" altLang="en-US" dirty="0"/>
              <a:t>パフォーマンス カウンタ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dirty="0"/>
              <a:t>[Current Disk Queue Length]</a:t>
            </a:r>
            <a:r>
              <a:rPr lang="ja-JP" altLang="en-US" dirty="0"/>
              <a:t>は現在処理中と待ち状態の要求がカウントされます</a:t>
            </a:r>
          </a:p>
          <a:p>
            <a:r>
              <a:rPr lang="en-US" altLang="ja-JP" dirty="0"/>
              <a:t>1</a:t>
            </a:r>
            <a:r>
              <a:rPr kumimoji="1" lang="ja-JP" altLang="en-US" dirty="0" err="1"/>
              <a:t>つの</a:t>
            </a:r>
            <a:r>
              <a:rPr kumimoji="1" lang="ja-JP" altLang="en-US" dirty="0"/>
              <a:t>スピンドルでは</a:t>
            </a:r>
            <a:r>
              <a:rPr kumimoji="1" lang="en-US" altLang="ja-JP" dirty="0"/>
              <a:t>2</a:t>
            </a:r>
            <a:r>
              <a:rPr kumimoji="1" lang="ja-JP" altLang="en-US" dirty="0"/>
              <a:t>以下が適正値です</a:t>
            </a:r>
          </a:p>
          <a:p>
            <a:r>
              <a:rPr kumimoji="1" lang="en-US" altLang="ja-JP" dirty="0"/>
              <a:t>RAID</a:t>
            </a:r>
            <a:r>
              <a:rPr kumimoji="1" lang="ja-JP" altLang="en-US" dirty="0"/>
              <a:t>の場合スピンドル数によって適正値が異なります</a:t>
            </a:r>
          </a:p>
          <a:p>
            <a:pPr lvl="1"/>
            <a:r>
              <a:rPr kumimoji="1" lang="en-US" altLang="ja-JP" dirty="0"/>
              <a:t>RAID0</a:t>
            </a:r>
            <a:r>
              <a:rPr kumimoji="1" lang="ja-JP" altLang="en-US" dirty="0"/>
              <a:t> </a:t>
            </a:r>
            <a:r>
              <a:rPr kumimoji="1" lang="en-US" altLang="ja-JP" dirty="0"/>
              <a:t>		: </a:t>
            </a:r>
            <a:r>
              <a:rPr kumimoji="1" lang="ja-JP" altLang="en-US" dirty="0"/>
              <a:t>ストライプのスピンドル数</a:t>
            </a:r>
          </a:p>
          <a:p>
            <a:pPr lvl="1"/>
            <a:r>
              <a:rPr lang="en-US" altLang="ja-JP" dirty="0"/>
              <a:t>RAID1		: 2</a:t>
            </a:r>
          </a:p>
          <a:p>
            <a:pPr lvl="1"/>
            <a:r>
              <a:rPr kumimoji="1" lang="en-US" altLang="ja-JP" dirty="0"/>
              <a:t>RAID3		: </a:t>
            </a:r>
            <a:r>
              <a:rPr kumimoji="1" lang="ja-JP" altLang="en-US" dirty="0"/>
              <a:t>スピンドル数</a:t>
            </a:r>
            <a:r>
              <a:rPr kumimoji="1" lang="en-US" altLang="ja-JP" dirty="0"/>
              <a:t>-1</a:t>
            </a:r>
          </a:p>
          <a:p>
            <a:pPr lvl="1"/>
            <a:r>
              <a:rPr lang="en-US" altLang="ja-JP" dirty="0"/>
              <a:t>RAID5		: </a:t>
            </a:r>
            <a:r>
              <a:rPr lang="ja-JP" altLang="en-US" dirty="0"/>
              <a:t>スピンドル数</a:t>
            </a:r>
            <a:r>
              <a:rPr lang="en-US" altLang="ja-JP" dirty="0"/>
              <a:t>-1</a:t>
            </a:r>
          </a:p>
          <a:p>
            <a:pPr lvl="1"/>
            <a:r>
              <a:rPr kumimoji="1" lang="en-US" altLang="ja-JP" dirty="0"/>
              <a:t>RAID1+0	: </a:t>
            </a:r>
            <a:r>
              <a:rPr kumimoji="1" lang="ja-JP" altLang="en-US" dirty="0"/>
              <a:t>ストライプのスピンドル数</a:t>
            </a:r>
          </a:p>
        </p:txBody>
      </p:sp>
      <p:sp>
        <p:nvSpPr>
          <p:cNvPr id="2" name="タイトル 1"/>
          <p:cNvSpPr>
            <a:spLocks noGrp="1"/>
          </p:cNvSpPr>
          <p:nvPr>
            <p:ph type="title"/>
          </p:nvPr>
        </p:nvSpPr>
        <p:spPr/>
        <p:txBody>
          <a:bodyPr>
            <a:normAutofit fontScale="90000"/>
          </a:bodyPr>
          <a:lstStyle/>
          <a:p>
            <a:r>
              <a:rPr lang="en-US" altLang="ja-JP" dirty="0"/>
              <a:t>[Current Disk Queue Length]</a:t>
            </a:r>
            <a:r>
              <a:rPr lang="ja-JP" altLang="en-US" dirty="0"/>
              <a:t>の</a:t>
            </a:r>
            <a:br>
              <a:rPr lang="en-US" altLang="ja-JP" dirty="0"/>
            </a:br>
            <a:r>
              <a:rPr lang="ja-JP" altLang="en-US" dirty="0"/>
              <a:t>適正値</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yochayk\Pictures\Mix09\sweet_laptop[1].jpg"/>
          <p:cNvPicPr>
            <a:picLocks noChangeAspect="1" noChangeArrowheads="1"/>
          </p:cNvPicPr>
          <p:nvPr/>
        </p:nvPicPr>
        <p:blipFill>
          <a:blip r:embed="rId3" cstate="print"/>
          <a:srcRect/>
          <a:stretch>
            <a:fillRect/>
          </a:stretch>
        </p:blipFill>
        <p:spPr bwMode="auto">
          <a:xfrm>
            <a:off x="1524000" y="-15328"/>
            <a:ext cx="4322830" cy="3596728"/>
          </a:xfrm>
          <a:prstGeom prst="rect">
            <a:avLst/>
          </a:prstGeom>
          <a:noFill/>
        </p:spPr>
      </p:pic>
      <p:pic>
        <p:nvPicPr>
          <p:cNvPr id="2051" name="Picture 3" descr="C:\Users\yochayk\Pictures\Mix09\oldcomputer2.jpg"/>
          <p:cNvPicPr>
            <a:picLocks noChangeAspect="1" noChangeArrowheads="1"/>
          </p:cNvPicPr>
          <p:nvPr/>
        </p:nvPicPr>
        <p:blipFill>
          <a:blip r:embed="rId4" cstate="print"/>
          <a:srcRect/>
          <a:stretch>
            <a:fillRect/>
          </a:stretch>
        </p:blipFill>
        <p:spPr bwMode="auto">
          <a:xfrm>
            <a:off x="1295400" y="3657600"/>
            <a:ext cx="3951112" cy="3200400"/>
          </a:xfrm>
          <a:prstGeom prst="rect">
            <a:avLst/>
          </a:prstGeom>
          <a:noFill/>
        </p:spPr>
      </p:pic>
      <p:pic>
        <p:nvPicPr>
          <p:cNvPr id="2054" name="Picture 6" descr="C:\Users\yochayk\Pictures\Mix09\oldcomputer1.jpg"/>
          <p:cNvPicPr>
            <a:picLocks noChangeAspect="1" noChangeArrowheads="1"/>
          </p:cNvPicPr>
          <p:nvPr/>
        </p:nvPicPr>
        <p:blipFill>
          <a:blip r:embed="rId5" cstate="print"/>
          <a:srcRect/>
          <a:stretch>
            <a:fillRect/>
          </a:stretch>
        </p:blipFill>
        <p:spPr bwMode="auto">
          <a:xfrm>
            <a:off x="5709142" y="-29195"/>
            <a:ext cx="5035059" cy="4067795"/>
          </a:xfrm>
          <a:prstGeom prst="rect">
            <a:avLst/>
          </a:prstGeom>
          <a:noFill/>
        </p:spPr>
      </p:pic>
      <p:pic>
        <p:nvPicPr>
          <p:cNvPr id="2052" name="Picture 4" descr="C:\Users\yochayk\Pictures\Mix09\oldcomputer4.jpg"/>
          <p:cNvPicPr>
            <a:picLocks noChangeAspect="1" noChangeArrowheads="1"/>
          </p:cNvPicPr>
          <p:nvPr/>
        </p:nvPicPr>
        <p:blipFill>
          <a:blip r:embed="rId6" cstate="print"/>
          <a:srcRect/>
          <a:stretch>
            <a:fillRect/>
          </a:stretch>
        </p:blipFill>
        <p:spPr bwMode="auto">
          <a:xfrm>
            <a:off x="5257800" y="2400592"/>
            <a:ext cx="5715000" cy="4457408"/>
          </a:xfrm>
          <a:prstGeom prst="rect">
            <a:avLst/>
          </a:prstGeom>
          <a:noFill/>
        </p:spPr>
      </p:pic>
      <p:sp>
        <p:nvSpPr>
          <p:cNvPr id="6" name="スライド番号プレースホルダ 5"/>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2000"/>
                                        <p:tgtEl>
                                          <p:spTgt spid="2050"/>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2000"/>
                                        <p:tgtEl>
                                          <p:spTgt spid="2051"/>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ディスクボトルネックの発生</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809720" y="1400218"/>
            <a:ext cx="264320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特定の物理ディスクへの集中</a:t>
            </a:r>
          </a:p>
        </p:txBody>
      </p:sp>
      <p:sp>
        <p:nvSpPr>
          <p:cNvPr id="47" name="TextBox 46"/>
          <p:cNvSpPr txBox="1"/>
          <p:nvPr/>
        </p:nvSpPr>
        <p:spPr>
          <a:xfrm>
            <a:off x="6381752" y="2714620"/>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インターフェースの処理速度</a:t>
            </a:r>
          </a:p>
        </p:txBody>
      </p:sp>
      <p:sp>
        <p:nvSpPr>
          <p:cNvPr id="48" name="TextBox 47"/>
          <p:cNvSpPr txBox="1"/>
          <p:nvPr/>
        </p:nvSpPr>
        <p:spPr>
          <a:xfrm>
            <a:off x="8167702" y="1357298"/>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アプリケーションの設計</a:t>
            </a:r>
          </a:p>
        </p:txBody>
      </p:sp>
      <p:sp>
        <p:nvSpPr>
          <p:cNvPr id="49" name="TextBox 48"/>
          <p:cNvSpPr txBox="1"/>
          <p:nvPr/>
        </p:nvSpPr>
        <p:spPr>
          <a:xfrm>
            <a:off x="2095472" y="2500306"/>
            <a:ext cx="264320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物理ディスクの性能</a:t>
            </a:r>
          </a:p>
        </p:txBody>
      </p:sp>
      <p:sp>
        <p:nvSpPr>
          <p:cNvPr id="51" name="TextBox 50"/>
          <p:cNvSpPr txBox="1"/>
          <p:nvPr/>
        </p:nvSpPr>
        <p:spPr>
          <a:xfrm>
            <a:off x="4452926" y="3929066"/>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キャッシュ容量</a:t>
            </a:r>
          </a:p>
        </p:txBody>
      </p:sp>
      <p:sp>
        <p:nvSpPr>
          <p:cNvPr id="50" name="TextBox 49"/>
          <p:cNvSpPr txBox="1"/>
          <p:nvPr/>
        </p:nvSpPr>
        <p:spPr>
          <a:xfrm>
            <a:off x="2452662" y="3286124"/>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sz="2000" dirty="0">
                <a:solidFill>
                  <a:sysClr val="windowText" lastClr="000000"/>
                </a:solidFill>
                <a:effectLst>
                  <a:outerShdw blurRad="38100" dist="38100" dir="2700000" algn="tl">
                    <a:srgbClr val="000000">
                      <a:alpha val="43137"/>
                    </a:srgbClr>
                  </a:outerShdw>
                </a:effectLst>
              </a:rPr>
              <a:t>RAID</a:t>
            </a:r>
            <a:r>
              <a:rPr lang="ja-JP" altLang="en-US" sz="2000" dirty="0">
                <a:solidFill>
                  <a:sysClr val="windowText" lastClr="000000"/>
                </a:solidFill>
                <a:effectLst>
                  <a:outerShdw blurRad="38100" dist="38100" dir="2700000" algn="tl">
                    <a:srgbClr val="000000">
                      <a:alpha val="43137"/>
                    </a:srgbClr>
                  </a:outerShdw>
                </a:effectLst>
              </a:rPr>
              <a:t>構成</a:t>
            </a: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ディスクボトルネックの改善</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738282" y="1885882"/>
            <a:ext cx="2286016"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・データ配置の分散</a:t>
            </a:r>
          </a:p>
        </p:txBody>
      </p:sp>
      <p:sp>
        <p:nvSpPr>
          <p:cNvPr id="47" name="TextBox 46"/>
          <p:cNvSpPr txBox="1"/>
          <p:nvPr/>
        </p:nvSpPr>
        <p:spPr>
          <a:xfrm>
            <a:off x="6381752" y="2714621"/>
            <a:ext cx="2286016" cy="1015663"/>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・高速なインターフェースに変更</a:t>
            </a:r>
          </a:p>
          <a:p>
            <a:r>
              <a:rPr lang="ja-JP" altLang="en-US" sz="2000" dirty="0">
                <a:solidFill>
                  <a:sysClr val="windowText" lastClr="000000"/>
                </a:solidFill>
                <a:effectLst>
                  <a:outerShdw blurRad="38100" dist="38100" dir="2700000" algn="tl">
                    <a:srgbClr val="000000">
                      <a:alpha val="43137"/>
                    </a:srgbClr>
                  </a:outerShdw>
                </a:effectLst>
              </a:rPr>
              <a:t>・マルチパス化</a:t>
            </a:r>
          </a:p>
        </p:txBody>
      </p:sp>
      <p:sp>
        <p:nvSpPr>
          <p:cNvPr id="48" name="TextBox 47"/>
          <p:cNvSpPr txBox="1"/>
          <p:nvPr/>
        </p:nvSpPr>
        <p:spPr>
          <a:xfrm>
            <a:off x="8167702" y="1671568"/>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I/O</a:t>
            </a:r>
            <a:r>
              <a:rPr lang="ja-JP" altLang="en-US" sz="2000" dirty="0">
                <a:solidFill>
                  <a:sysClr val="windowText" lastClr="000000"/>
                </a:solidFill>
                <a:effectLst>
                  <a:outerShdw blurRad="38100" dist="38100" dir="2700000" algn="tl">
                    <a:srgbClr val="000000">
                      <a:alpha val="43137"/>
                    </a:srgbClr>
                  </a:outerShdw>
                </a:effectLst>
              </a:rPr>
              <a:t>の見直し</a:t>
            </a: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DB</a:t>
            </a:r>
            <a:r>
              <a:rPr lang="ja-JP" altLang="en-US" sz="2000" dirty="0">
                <a:solidFill>
                  <a:sysClr val="windowText" lastClr="000000"/>
                </a:solidFill>
                <a:effectLst>
                  <a:outerShdw blurRad="38100" dist="38100" dir="2700000" algn="tl">
                    <a:srgbClr val="000000">
                      <a:alpha val="43137"/>
                    </a:srgbClr>
                  </a:outerShdw>
                </a:effectLst>
              </a:rPr>
              <a:t>のチューニング</a:t>
            </a:r>
          </a:p>
        </p:txBody>
      </p:sp>
      <p:sp>
        <p:nvSpPr>
          <p:cNvPr id="49" name="TextBox 48"/>
          <p:cNvSpPr txBox="1"/>
          <p:nvPr/>
        </p:nvSpPr>
        <p:spPr>
          <a:xfrm>
            <a:off x="2166910" y="2506800"/>
            <a:ext cx="3571900"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sATA</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Fibre</a:t>
            </a:r>
            <a:endParaRPr lang="en-US" altLang="ja-JP" sz="2000" dirty="0">
              <a:solidFill>
                <a:sysClr val="windowText" lastClr="000000"/>
              </a:solidFill>
              <a:effectLst>
                <a:outerShdw blurRad="38100" dist="38100" dir="2700000" algn="tl">
                  <a:srgbClr val="000000">
                    <a:alpha val="43137"/>
                  </a:srgbClr>
                </a:outerShdw>
              </a:effectLst>
            </a:endParaRP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10,000rpm</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15,000rpm</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1" name="TextBox 50"/>
          <p:cNvSpPr txBox="1"/>
          <p:nvPr/>
        </p:nvSpPr>
        <p:spPr>
          <a:xfrm>
            <a:off x="4452926" y="3929066"/>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rgbClr val="000000"/>
                </a:solidFill>
                <a:effectLst>
                  <a:outerShdw blurRad="38100" dist="38100" dir="2700000" algn="tl">
                    <a:srgbClr val="000000">
                      <a:alpha val="43137"/>
                    </a:srgbClr>
                  </a:outerShdw>
                </a:effectLst>
              </a:rPr>
              <a:t>・キャッシュを分散</a:t>
            </a:r>
          </a:p>
          <a:p>
            <a:r>
              <a:rPr lang="ja-JP" altLang="en-US" sz="2000" dirty="0">
                <a:solidFill>
                  <a:srgbClr val="000000"/>
                </a:solidFill>
                <a:effectLst>
                  <a:outerShdw blurRad="38100" dist="38100" dir="2700000" algn="tl">
                    <a:srgbClr val="000000">
                      <a:alpha val="43137"/>
                    </a:srgbClr>
                  </a:outerShdw>
                </a:effectLst>
              </a:rPr>
              <a:t>・容量を増やす</a:t>
            </a:r>
          </a:p>
        </p:txBody>
      </p:sp>
      <p:sp>
        <p:nvSpPr>
          <p:cNvPr id="50" name="TextBox 49"/>
          <p:cNvSpPr txBox="1"/>
          <p:nvPr/>
        </p:nvSpPr>
        <p:spPr>
          <a:xfrm>
            <a:off x="2452662" y="3386080"/>
            <a:ext cx="3286148"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RAID5</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RAID1</a:t>
            </a:r>
            <a:r>
              <a:rPr lang="ja-JP" altLang="en-US" sz="2000" dirty="0">
                <a:solidFill>
                  <a:sysClr val="windowText" lastClr="000000"/>
                </a:solidFill>
                <a:effectLst>
                  <a:outerShdw blurRad="38100" dist="38100" dir="2700000" algn="tl">
                    <a:srgbClr val="000000">
                      <a:alpha val="43137"/>
                    </a:srgbClr>
                  </a:outerShdw>
                </a:effectLst>
              </a:rPr>
              <a:t> →</a:t>
            </a:r>
            <a:r>
              <a:rPr lang="en-US" altLang="ja-JP" sz="2000" dirty="0">
                <a:solidFill>
                  <a:sysClr val="windowText" lastClr="000000"/>
                </a:solidFill>
                <a:effectLst>
                  <a:outerShdw blurRad="38100" dist="38100" dir="2700000" algn="tl">
                    <a:srgbClr val="000000">
                      <a:alpha val="43137"/>
                    </a:srgbClr>
                  </a:outerShdw>
                </a:effectLst>
              </a:rPr>
              <a:t>RAID1+0</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ツールの意味</a:t>
            </a:r>
          </a:p>
        </p:txBody>
      </p:sp>
      <p:pic>
        <p:nvPicPr>
          <p:cNvPr id="2050" name="Picture 2"/>
          <p:cNvPicPr>
            <a:picLocks noChangeAspect="1" noChangeArrowheads="1"/>
          </p:cNvPicPr>
          <p:nvPr/>
        </p:nvPicPr>
        <p:blipFill>
          <a:blip r:embed="rId3" cstate="print"/>
          <a:srcRect/>
          <a:stretch>
            <a:fillRect/>
          </a:stretch>
        </p:blipFill>
        <p:spPr bwMode="auto">
          <a:xfrm>
            <a:off x="2233606" y="1214423"/>
            <a:ext cx="2933700" cy="41052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810248" y="1214422"/>
            <a:ext cx="4486094" cy="4214842"/>
          </a:xfrm>
          <a:prstGeom prst="rect">
            <a:avLst/>
          </a:prstGeom>
          <a:noFill/>
          <a:ln w="9525">
            <a:noFill/>
            <a:miter lim="800000"/>
            <a:headEnd/>
            <a:tailEnd/>
          </a:ln>
        </p:spPr>
      </p:pic>
      <p:sp>
        <p:nvSpPr>
          <p:cNvPr id="7" name="角丸四角形 6"/>
          <p:cNvSpPr/>
          <p:nvPr/>
        </p:nvSpPr>
        <p:spPr bwMode="auto">
          <a:xfrm>
            <a:off x="2309786" y="2357430"/>
            <a:ext cx="2857520" cy="500066"/>
          </a:xfrm>
          <a:prstGeom prst="roundRect">
            <a:avLst/>
          </a:prstGeom>
          <a:noFill/>
          <a:ln>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8" name="角丸四角形吹き出し 7"/>
          <p:cNvSpPr/>
          <p:nvPr/>
        </p:nvSpPr>
        <p:spPr bwMode="auto">
          <a:xfrm>
            <a:off x="4238612" y="3643314"/>
            <a:ext cx="1285884" cy="500066"/>
          </a:xfrm>
          <a:prstGeom prst="wedgeRoundRectCallout">
            <a:avLst>
              <a:gd name="adj1" fmla="val -35127"/>
              <a:gd name="adj2" fmla="val -198270"/>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データ</a:t>
            </a:r>
            <a:r>
              <a:rPr lang="en-US" altLang="ja-JP" dirty="0">
                <a:solidFill>
                  <a:srgbClr val="FFFFFF"/>
                </a:solidFill>
                <a:effectLst>
                  <a:outerShdw blurRad="38100" dist="38100" dir="2700000" algn="tl">
                    <a:srgbClr val="000000">
                      <a:alpha val="43137"/>
                    </a:srgbClr>
                  </a:outerShdw>
                </a:effectLst>
                <a:latin typeface="+mj-lt"/>
              </a:rPr>
              <a:t>I/O</a:t>
            </a:r>
            <a:r>
              <a:rPr lang="ja-JP" altLang="en-US" dirty="0">
                <a:solidFill>
                  <a:srgbClr val="FFFFFF"/>
                </a:solidFill>
                <a:effectLst>
                  <a:outerShdw blurRad="38100" dist="38100" dir="2700000" algn="tl">
                    <a:srgbClr val="000000">
                      <a:alpha val="43137"/>
                    </a:srgbClr>
                  </a:outerShdw>
                </a:effectLst>
                <a:latin typeface="+mj-lt"/>
              </a:rPr>
              <a:t>単位</a:t>
            </a:r>
          </a:p>
        </p:txBody>
      </p:sp>
      <p:sp>
        <p:nvSpPr>
          <p:cNvPr id="9" name="角丸四角形吹き出し 8"/>
          <p:cNvSpPr/>
          <p:nvPr/>
        </p:nvSpPr>
        <p:spPr bwMode="auto">
          <a:xfrm>
            <a:off x="6810380" y="5857892"/>
            <a:ext cx="2428892" cy="500066"/>
          </a:xfrm>
          <a:prstGeom prst="wedgeRoundRectCallout">
            <a:avLst>
              <a:gd name="adj1" fmla="val 47420"/>
              <a:gd name="adj2" fmla="val -220078"/>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ファイルの断片化解消</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Windows OS</a:t>
            </a:r>
            <a:endParaRPr kumimoji="1" lang="ja-JP" altLang="en-US"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4" name="角丸四角形 3"/>
          <p:cNvSpPr/>
          <p:nvPr/>
        </p:nvSpPr>
        <p:spPr bwMode="auto">
          <a:xfrm>
            <a:off x="10056440" y="95384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10056440" y="23946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10056440" y="61451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bwMode="auto">
          <a:xfrm>
            <a:off x="3738546" y="2857496"/>
            <a:ext cx="6786610" cy="171451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 name="タイトル 1"/>
          <p:cNvSpPr>
            <a:spLocks noGrp="1"/>
          </p:cNvSpPr>
          <p:nvPr>
            <p:ph type="title"/>
          </p:nvPr>
        </p:nvSpPr>
        <p:spPr/>
        <p:txBody>
          <a:bodyPr/>
          <a:lstStyle/>
          <a:p>
            <a:pPr algn="r"/>
            <a:r>
              <a:rPr kumimoji="1" lang="en-US" altLang="ja-JP" dirty="0"/>
              <a:t>Operating System </a:t>
            </a:r>
            <a:endParaRPr kumimoji="1" lang="ja-JP" altLang="en-US" dirty="0"/>
          </a:p>
        </p:txBody>
      </p:sp>
      <p:sp>
        <p:nvSpPr>
          <p:cNvPr id="4" name="角丸四角形 3"/>
          <p:cNvSpPr/>
          <p:nvPr/>
        </p:nvSpPr>
        <p:spPr bwMode="auto">
          <a:xfrm>
            <a:off x="4024298" y="4628668"/>
            <a:ext cx="2178858" cy="72915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CPU</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4024298" y="2000240"/>
            <a:ext cx="2178858" cy="704856"/>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Application</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4024298" y="2790820"/>
            <a:ext cx="2178858" cy="7048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6310314" y="4786323"/>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Memory</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6310314" y="5286389"/>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Storage</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6310314" y="5786455"/>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Network Card</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6310314" y="6286521"/>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Etc …</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6381752" y="3429000"/>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メモリ管理</a:t>
            </a:r>
          </a:p>
        </p:txBody>
      </p:sp>
      <p:sp>
        <p:nvSpPr>
          <p:cNvPr id="15" name="角丸四角形 14"/>
          <p:cNvSpPr/>
          <p:nvPr/>
        </p:nvSpPr>
        <p:spPr bwMode="auto">
          <a:xfrm>
            <a:off x="6381752" y="292893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タスク管理</a:t>
            </a:r>
          </a:p>
        </p:txBody>
      </p:sp>
      <p:sp>
        <p:nvSpPr>
          <p:cNvPr id="16" name="角丸四角形 15"/>
          <p:cNvSpPr/>
          <p:nvPr/>
        </p:nvSpPr>
        <p:spPr bwMode="auto">
          <a:xfrm>
            <a:off x="6381752" y="394558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デバイス管理</a:t>
            </a:r>
          </a:p>
        </p:txBody>
      </p:sp>
      <p:sp>
        <p:nvSpPr>
          <p:cNvPr id="18" name="テキスト ボックス 17"/>
          <p:cNvSpPr txBox="1"/>
          <p:nvPr/>
        </p:nvSpPr>
        <p:spPr>
          <a:xfrm>
            <a:off x="8382016" y="2928935"/>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複数のタスクのスケジューリングおよび実行</a:t>
            </a:r>
          </a:p>
        </p:txBody>
      </p:sp>
      <p:sp>
        <p:nvSpPr>
          <p:cNvPr id="19" name="テキスト ボックス 18"/>
          <p:cNvSpPr txBox="1"/>
          <p:nvPr/>
        </p:nvSpPr>
        <p:spPr>
          <a:xfrm>
            <a:off x="8382016" y="3504816"/>
            <a:ext cx="2000264"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物理</a:t>
            </a:r>
            <a:r>
              <a:rPr lang="en-US" altLang="ja-JP" sz="1200" dirty="0"/>
              <a:t>/</a:t>
            </a:r>
            <a:r>
              <a:rPr lang="ja-JP" altLang="en-US" sz="1200" dirty="0"/>
              <a:t>仮想メモリの割り当て</a:t>
            </a:r>
          </a:p>
        </p:txBody>
      </p:sp>
      <p:sp>
        <p:nvSpPr>
          <p:cNvPr id="20" name="テキスト ボックス 19"/>
          <p:cNvSpPr txBox="1"/>
          <p:nvPr/>
        </p:nvSpPr>
        <p:spPr>
          <a:xfrm>
            <a:off x="8382016" y="3929067"/>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ハードウェアの信号ハンドルとメモリ割り当て</a:t>
            </a:r>
          </a:p>
        </p:txBody>
      </p:sp>
      <p:sp>
        <p:nvSpPr>
          <p:cNvPr id="22" name="角丸四角形 21"/>
          <p:cNvSpPr/>
          <p:nvPr/>
        </p:nvSpPr>
        <p:spPr bwMode="auto">
          <a:xfrm>
            <a:off x="2452662" y="3500438"/>
            <a:ext cx="1500198" cy="50006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Shell</a:t>
            </a:r>
            <a:endParaRPr lang="ja-JP" altLang="en-US" sz="1400" dirty="0">
              <a:solidFill>
                <a:srgbClr val="FFFFFF"/>
              </a:solidFill>
              <a:effectLst>
                <a:outerShdw blurRad="38100" dist="38100" dir="2700000" algn="tl">
                  <a:srgbClr val="000000">
                    <a:alpha val="43137"/>
                  </a:srgbClr>
                </a:outerShdw>
              </a:effectLst>
              <a:latin typeface="+mj-lt"/>
            </a:endParaRPr>
          </a:p>
        </p:txBody>
      </p:sp>
      <p:pic>
        <p:nvPicPr>
          <p:cNvPr id="4098" name="Picture 2" descr="E:\PPTResources\Artwork_Imagery\Brand Photos\Scenarios\FY09 Windows Consumer\Japan\girl laptop play.png"/>
          <p:cNvPicPr>
            <a:picLocks noChangeAspect="1" noChangeArrowheads="1"/>
          </p:cNvPicPr>
          <p:nvPr/>
        </p:nvPicPr>
        <p:blipFill>
          <a:blip r:embed="rId3" cstate="print"/>
          <a:srcRect/>
          <a:stretch>
            <a:fillRect/>
          </a:stretch>
        </p:blipFill>
        <p:spPr bwMode="auto">
          <a:xfrm>
            <a:off x="1595406" y="73222"/>
            <a:ext cx="2500298" cy="1712705"/>
          </a:xfrm>
          <a:prstGeom prst="rect">
            <a:avLst/>
          </a:prstGeom>
          <a:noFill/>
        </p:spPr>
      </p:pic>
      <p:cxnSp>
        <p:nvCxnSpPr>
          <p:cNvPr id="25" name="図形 24"/>
          <p:cNvCxnSpPr>
            <a:stCxn id="4098" idx="2"/>
            <a:endCxn id="17" idx="0"/>
          </p:cNvCxnSpPr>
          <p:nvPr/>
        </p:nvCxnSpPr>
        <p:spPr>
          <a:xfrm rot="16200000" flipH="1">
            <a:off x="2899141" y="1732340"/>
            <a:ext cx="214314" cy="321487"/>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図形 25"/>
          <p:cNvCxnSpPr>
            <a:stCxn id="4098" idx="2"/>
            <a:endCxn id="22" idx="0"/>
          </p:cNvCxnSpPr>
          <p:nvPr/>
        </p:nvCxnSpPr>
        <p:spPr>
          <a:xfrm rot="16200000" flipH="1">
            <a:off x="2166902" y="2464579"/>
            <a:ext cx="1714512" cy="357206"/>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角丸四角形 16"/>
          <p:cNvSpPr/>
          <p:nvPr/>
        </p:nvSpPr>
        <p:spPr bwMode="auto">
          <a:xfrm>
            <a:off x="2452662" y="2000240"/>
            <a:ext cx="1428760"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Programming Language</a:t>
            </a:r>
            <a:endParaRPr lang="ja-JP" altLang="en-US" sz="140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これらは全部「</a:t>
            </a:r>
            <a:r>
              <a:rPr kumimoji="1" lang="en-US" altLang="ja-JP" dirty="0"/>
              <a:t>Shell</a:t>
            </a:r>
            <a:r>
              <a:rPr kumimoji="1" lang="ja-JP" altLang="en-US" dirty="0"/>
              <a:t>」</a:t>
            </a:r>
            <a:endParaRPr kumimoji="1" lang="en-US" altLang="ja-JP" dirty="0"/>
          </a:p>
          <a:p>
            <a:pPr lvl="1"/>
            <a:r>
              <a:rPr lang="en-US" altLang="ja-JP" dirty="0"/>
              <a:t>Windows </a:t>
            </a:r>
            <a:r>
              <a:rPr lang="ja-JP" altLang="en-US" dirty="0"/>
              <a:t>の</a:t>
            </a:r>
            <a:r>
              <a:rPr lang="en-US" altLang="ja-JP" dirty="0"/>
              <a:t>GUI</a:t>
            </a:r>
            <a:r>
              <a:rPr lang="ja-JP" altLang="en-US" dirty="0"/>
              <a:t>の実体は、</a:t>
            </a:r>
            <a:r>
              <a:rPr lang="en-US" altLang="ja-JP" dirty="0"/>
              <a:t>Explorer.exe</a:t>
            </a:r>
          </a:p>
          <a:p>
            <a:r>
              <a:rPr kumimoji="1" lang="en-US" altLang="ja-JP" dirty="0"/>
              <a:t>Shell = </a:t>
            </a:r>
            <a:r>
              <a:rPr kumimoji="1" lang="ja-JP" altLang="en-US" dirty="0"/>
              <a:t>ユーザーが</a:t>
            </a:r>
            <a:r>
              <a:rPr kumimoji="1" lang="en-US" altLang="ja-JP" dirty="0"/>
              <a:t>OS</a:t>
            </a:r>
            <a:r>
              <a:rPr kumimoji="1" lang="ja-JP" altLang="en-US" dirty="0"/>
              <a:t>を操作する画面</a:t>
            </a:r>
            <a:endParaRPr kumimoji="1" lang="en-US" altLang="ja-JP" dirty="0"/>
          </a:p>
          <a:p>
            <a:pPr lvl="1"/>
            <a:r>
              <a:rPr lang="en-US" altLang="ja-JP" dirty="0"/>
              <a:t>CUI = </a:t>
            </a:r>
            <a:r>
              <a:rPr lang="en-US" altLang="ja-JP" b="1" u="sng" dirty="0">
                <a:solidFill>
                  <a:schemeClr val="accent2"/>
                </a:solidFill>
                <a:effectLst>
                  <a:outerShdw blurRad="38100" dist="38100" dir="2700000" algn="tl">
                    <a:srgbClr val="000000">
                      <a:alpha val="43137"/>
                    </a:srgbClr>
                  </a:outerShdw>
                </a:effectLst>
              </a:rPr>
              <a:t>C</a:t>
            </a:r>
            <a:r>
              <a:rPr lang="en-US" altLang="ja-JP" dirty="0">
                <a:effectLst>
                  <a:outerShdw blurRad="38100" dist="38100" dir="2700000" algn="tl">
                    <a:srgbClr val="000000">
                      <a:alpha val="43137"/>
                    </a:srgbClr>
                  </a:outerShdw>
                </a:effectLst>
              </a:rPr>
              <a:t>haracter</a:t>
            </a:r>
            <a:r>
              <a:rPr lang="en-US" altLang="ja-JP" dirty="0"/>
              <a:t> </a:t>
            </a:r>
            <a:r>
              <a:rPr lang="en-US" altLang="ja-JP" b="1" u="sng" dirty="0">
                <a:solidFill>
                  <a:schemeClr val="accent2"/>
                </a:solidFill>
                <a:effectLst>
                  <a:outerShdw blurRad="38100" dist="38100" dir="2700000" algn="tl">
                    <a:srgbClr val="000000">
                      <a:alpha val="43137"/>
                    </a:srgbClr>
                  </a:outerShdw>
                </a:effectLst>
              </a:rPr>
              <a:t>U</a:t>
            </a:r>
            <a:r>
              <a:rPr lang="en-US" altLang="ja-JP" dirty="0"/>
              <a:t>ser </a:t>
            </a:r>
            <a:r>
              <a:rPr lang="en-US" altLang="ja-JP" b="1" u="sng" dirty="0">
                <a:solidFill>
                  <a:schemeClr val="accent2"/>
                </a:solidFill>
                <a:effectLst>
                  <a:outerShdw blurRad="38100" dist="38100" dir="2700000" algn="tl">
                    <a:srgbClr val="000000">
                      <a:alpha val="43137"/>
                    </a:srgbClr>
                  </a:outerShdw>
                </a:effectLst>
              </a:rPr>
              <a:t>I</a:t>
            </a:r>
            <a:r>
              <a:rPr lang="en-US" altLang="ja-JP" dirty="0"/>
              <a:t>nterface</a:t>
            </a:r>
          </a:p>
          <a:p>
            <a:pPr lvl="1"/>
            <a:r>
              <a:rPr kumimoji="1" lang="en-US" altLang="ja-JP" dirty="0"/>
              <a:t>GUI = </a:t>
            </a:r>
            <a:r>
              <a:rPr kumimoji="1" lang="en-US" altLang="ja-JP" b="1" u="sng" dirty="0">
                <a:solidFill>
                  <a:schemeClr val="accent2"/>
                </a:solidFill>
                <a:effectLst>
                  <a:outerShdw blurRad="38100" dist="38100" dir="2700000" algn="tl">
                    <a:srgbClr val="000000">
                      <a:alpha val="43137"/>
                    </a:srgbClr>
                  </a:outerShdw>
                </a:effectLst>
              </a:rPr>
              <a:t>G</a:t>
            </a:r>
            <a:r>
              <a:rPr kumimoji="1" lang="en-US" altLang="ja-JP" dirty="0"/>
              <a:t>raphical </a:t>
            </a:r>
            <a:r>
              <a:rPr kumimoji="1" lang="en-US" altLang="ja-JP" b="1" u="sng" dirty="0">
                <a:solidFill>
                  <a:schemeClr val="accent2"/>
                </a:solidFill>
              </a:rPr>
              <a:t>U</a:t>
            </a:r>
            <a:r>
              <a:rPr kumimoji="1" lang="en-US" altLang="ja-JP" dirty="0"/>
              <a:t>ser </a:t>
            </a:r>
            <a:r>
              <a:rPr kumimoji="1" lang="en-US" altLang="ja-JP" b="1" u="sng" dirty="0">
                <a:solidFill>
                  <a:schemeClr val="accent2"/>
                </a:solidFill>
              </a:rPr>
              <a:t>I</a:t>
            </a:r>
            <a:r>
              <a:rPr kumimoji="1" lang="en-US" altLang="ja-JP" dirty="0"/>
              <a:t>nterface</a:t>
            </a:r>
          </a:p>
          <a:p>
            <a:pPr lvl="1"/>
            <a:r>
              <a:rPr lang="en-US" altLang="ja-JP" dirty="0"/>
              <a:t>NUI = </a:t>
            </a:r>
            <a:r>
              <a:rPr lang="en-US" altLang="ja-JP" b="1" u="sng" dirty="0">
                <a:solidFill>
                  <a:schemeClr val="accent2"/>
                </a:solidFill>
              </a:rPr>
              <a:t>N</a:t>
            </a:r>
            <a:r>
              <a:rPr lang="en-US" altLang="ja-JP" dirty="0"/>
              <a:t>atural </a:t>
            </a:r>
            <a:r>
              <a:rPr lang="en-US" altLang="ja-JP" b="1" u="sng" dirty="0">
                <a:solidFill>
                  <a:schemeClr val="accent2"/>
                </a:solidFill>
              </a:rPr>
              <a:t>U</a:t>
            </a:r>
            <a:r>
              <a:rPr lang="en-US" altLang="ja-JP" dirty="0"/>
              <a:t>ser </a:t>
            </a:r>
            <a:r>
              <a:rPr lang="en-US" altLang="ja-JP" b="1" u="sng" dirty="0">
                <a:solidFill>
                  <a:schemeClr val="accent2"/>
                </a:solidFill>
              </a:rPr>
              <a:t>I</a:t>
            </a:r>
            <a:r>
              <a:rPr lang="en-US" altLang="ja-JP" dirty="0"/>
              <a:t>nterface</a:t>
            </a:r>
          </a:p>
          <a:p>
            <a:endParaRPr lang="en-US" altLang="ja-JP" dirty="0"/>
          </a:p>
          <a:p>
            <a:r>
              <a:rPr lang="en-US" altLang="ja-JP" dirty="0"/>
              <a:t>NUI ???</a:t>
            </a:r>
          </a:p>
          <a:p>
            <a:pPr>
              <a:buNone/>
            </a:pP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Shell</a:t>
            </a:r>
            <a:endParaRPr kumimoji="1" lang="ja-JP" altLang="en-US" dirty="0"/>
          </a:p>
        </p:txBody>
      </p:sp>
      <p:pic>
        <p:nvPicPr>
          <p:cNvPr id="9220" name="Picture 4" descr="E:\PPTResources\Artwork_Imagery\Brand Photos\Scenarios\FY08 Surface Hardware - no exp\two hands phone pictures sense surface touch screen download photos copy.png"/>
          <p:cNvPicPr>
            <a:picLocks noChangeAspect="1" noChangeArrowheads="1"/>
          </p:cNvPicPr>
          <p:nvPr/>
        </p:nvPicPr>
        <p:blipFill>
          <a:blip r:embed="rId3" cstate="print"/>
          <a:srcRect/>
          <a:stretch>
            <a:fillRect/>
          </a:stretch>
        </p:blipFill>
        <p:spPr bwMode="auto">
          <a:xfrm>
            <a:off x="4095737" y="4712600"/>
            <a:ext cx="3061933" cy="2145401"/>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OS Components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69264"/>
            <a:ext cx="8969379" cy="552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607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Kernel</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gray">
          <a:xfrm>
            <a:off x="2424114" y="1827213"/>
            <a:ext cx="6264275" cy="4221162"/>
            <a:chOff x="158" y="845"/>
            <a:chExt cx="3763" cy="2536"/>
          </a:xfrm>
        </p:grpSpPr>
        <p:sp>
          <p:nvSpPr>
            <p:cNvPr id="1221636" name="Rectangle 4"/>
            <p:cNvSpPr>
              <a:spLocks noChangeArrowheads="1"/>
            </p:cNvSpPr>
            <p:nvPr/>
          </p:nvSpPr>
          <p:spPr bwMode="gray">
            <a:xfrm>
              <a:off x="480" y="3188"/>
              <a:ext cx="3441" cy="193"/>
            </a:xfrm>
            <a:prstGeom prst="rect">
              <a:avLst/>
            </a:prstGeom>
            <a:noFill/>
            <a:ln w="12700">
              <a:noFill/>
              <a:miter lim="800000"/>
              <a:headEnd/>
              <a:tailEnd/>
            </a:ln>
            <a:effectLst/>
          </p:spPr>
          <p:txBody>
            <a:bodyPr lIns="92075" tIns="46038" rIns="92075" bIns="46038" anchor="ctr"/>
            <a:lstStyle/>
            <a:p>
              <a:r>
                <a:rPr lang="en-US" altLang="ja-JP" sz="900" dirty="0"/>
                <a:t>hardware interfaces (buses, I/O devices, interrupts, </a:t>
              </a:r>
              <a:br>
                <a:rPr lang="en-US" altLang="ja-JP" sz="900" dirty="0"/>
              </a:br>
              <a:r>
                <a:rPr lang="en-US" altLang="ja-JP" sz="900" dirty="0"/>
                <a:t>interval timers, DMA, memory cache control, etc., etc.)</a:t>
              </a:r>
            </a:p>
          </p:txBody>
        </p:sp>
        <p:sp>
          <p:nvSpPr>
            <p:cNvPr id="1221637" name="Rectangle 5"/>
            <p:cNvSpPr>
              <a:spLocks noChangeArrowheads="1"/>
            </p:cNvSpPr>
            <p:nvPr/>
          </p:nvSpPr>
          <p:spPr bwMode="gray">
            <a:xfrm>
              <a:off x="480" y="2159"/>
              <a:ext cx="3441" cy="129"/>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System Service Dispatcher</a:t>
              </a:r>
            </a:p>
          </p:txBody>
        </p:sp>
        <p:sp>
          <p:nvSpPr>
            <p:cNvPr id="1221638" name="Line 6"/>
            <p:cNvSpPr>
              <a:spLocks noChangeShapeType="1"/>
            </p:cNvSpPr>
            <p:nvPr/>
          </p:nvSpPr>
          <p:spPr bwMode="gray">
            <a:xfrm>
              <a:off x="962" y="1709"/>
              <a:ext cx="0" cy="56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39" name="Line 7"/>
            <p:cNvSpPr>
              <a:spLocks noChangeShapeType="1"/>
            </p:cNvSpPr>
            <p:nvPr/>
          </p:nvSpPr>
          <p:spPr bwMode="gray">
            <a:xfrm>
              <a:off x="3406" y="1709"/>
              <a:ext cx="0" cy="579"/>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0" name="Line 8"/>
            <p:cNvSpPr>
              <a:spLocks noChangeShapeType="1"/>
            </p:cNvSpPr>
            <p:nvPr/>
          </p:nvSpPr>
          <p:spPr bwMode="gray">
            <a:xfrm flipH="1">
              <a:off x="1123" y="1580"/>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641" name="Line 9"/>
            <p:cNvSpPr>
              <a:spLocks noChangeShapeType="1"/>
            </p:cNvSpPr>
            <p:nvPr/>
          </p:nvSpPr>
          <p:spPr bwMode="gray">
            <a:xfrm>
              <a:off x="331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2" name="Line 10"/>
            <p:cNvSpPr>
              <a:spLocks noChangeShapeType="1"/>
            </p:cNvSpPr>
            <p:nvPr/>
          </p:nvSpPr>
          <p:spPr bwMode="gray">
            <a:xfrm>
              <a:off x="257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3" name="Line 11"/>
            <p:cNvSpPr>
              <a:spLocks noChangeShapeType="1"/>
            </p:cNvSpPr>
            <p:nvPr/>
          </p:nvSpPr>
          <p:spPr bwMode="gray">
            <a:xfrm>
              <a:off x="1637"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3" name="Group 12"/>
            <p:cNvGrpSpPr>
              <a:grpSpLocks/>
            </p:cNvGrpSpPr>
            <p:nvPr/>
          </p:nvGrpSpPr>
          <p:grpSpPr bwMode="gray">
            <a:xfrm>
              <a:off x="2345" y="1001"/>
              <a:ext cx="675" cy="322"/>
              <a:chOff x="3120" y="1008"/>
              <a:chExt cx="1008" cy="480"/>
            </a:xfrm>
          </p:grpSpPr>
          <p:sp>
            <p:nvSpPr>
              <p:cNvPr id="1221645" name="Rectangle 13"/>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6" name="Rectangle 14"/>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4" name="Group 15"/>
            <p:cNvGrpSpPr>
              <a:grpSpLocks/>
            </p:cNvGrpSpPr>
            <p:nvPr/>
          </p:nvGrpSpPr>
          <p:grpSpPr bwMode="gray">
            <a:xfrm>
              <a:off x="2313" y="1033"/>
              <a:ext cx="675" cy="322"/>
              <a:chOff x="3120" y="1008"/>
              <a:chExt cx="1008" cy="480"/>
            </a:xfrm>
          </p:grpSpPr>
          <p:sp>
            <p:nvSpPr>
              <p:cNvPr id="1221648" name="Rectangle 16"/>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9" name="Rectangle 17"/>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5" name="Group 18"/>
            <p:cNvGrpSpPr>
              <a:grpSpLocks/>
            </p:cNvGrpSpPr>
            <p:nvPr/>
          </p:nvGrpSpPr>
          <p:grpSpPr bwMode="gray">
            <a:xfrm>
              <a:off x="2281" y="1065"/>
              <a:ext cx="675" cy="322"/>
              <a:chOff x="3120" y="1008"/>
              <a:chExt cx="1008" cy="480"/>
            </a:xfrm>
          </p:grpSpPr>
          <p:sp>
            <p:nvSpPr>
              <p:cNvPr id="1221651" name="Rectangle 19"/>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2" name="Rectangle 20"/>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6" name="Group 21"/>
            <p:cNvGrpSpPr>
              <a:grpSpLocks/>
            </p:cNvGrpSpPr>
            <p:nvPr/>
          </p:nvGrpSpPr>
          <p:grpSpPr bwMode="gray">
            <a:xfrm>
              <a:off x="1573" y="1001"/>
              <a:ext cx="547" cy="257"/>
              <a:chOff x="2112" y="768"/>
              <a:chExt cx="816" cy="384"/>
            </a:xfrm>
          </p:grpSpPr>
          <p:sp>
            <p:nvSpPr>
              <p:cNvPr id="1221654" name="Rectangle 22"/>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55" name="Rectangle 23"/>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7" name="Group 24"/>
            <p:cNvGrpSpPr>
              <a:grpSpLocks/>
            </p:cNvGrpSpPr>
            <p:nvPr/>
          </p:nvGrpSpPr>
          <p:grpSpPr bwMode="gray">
            <a:xfrm>
              <a:off x="2249" y="1130"/>
              <a:ext cx="675" cy="321"/>
              <a:chOff x="3120" y="1008"/>
              <a:chExt cx="1008" cy="480"/>
            </a:xfrm>
          </p:grpSpPr>
          <p:sp>
            <p:nvSpPr>
              <p:cNvPr id="1221657" name="Rectangle 25"/>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8" name="Rectangle 26"/>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8" name="Group 27"/>
            <p:cNvGrpSpPr>
              <a:grpSpLocks/>
            </p:cNvGrpSpPr>
            <p:nvPr/>
          </p:nvGrpSpPr>
          <p:grpSpPr bwMode="gray">
            <a:xfrm>
              <a:off x="2216" y="1194"/>
              <a:ext cx="676" cy="322"/>
              <a:chOff x="3120" y="912"/>
              <a:chExt cx="1008" cy="480"/>
            </a:xfrm>
          </p:grpSpPr>
          <p:sp>
            <p:nvSpPr>
              <p:cNvPr id="1221660" name="Rectangle 28"/>
              <p:cNvSpPr>
                <a:spLocks noChangeArrowheads="1"/>
              </p:cNvSpPr>
              <p:nvPr/>
            </p:nvSpPr>
            <p:spPr bwMode="gray">
              <a:xfrm>
                <a:off x="3120" y="912"/>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Task Manager</a:t>
                </a:r>
              </a:p>
            </p:txBody>
          </p:sp>
          <p:sp>
            <p:nvSpPr>
              <p:cNvPr id="1221661" name="Rectangle 29"/>
              <p:cNvSpPr>
                <a:spLocks noChangeArrowheads="1"/>
              </p:cNvSpPr>
              <p:nvPr/>
            </p:nvSpPr>
            <p:spPr bwMode="gray">
              <a:xfrm>
                <a:off x="3120" y="1248"/>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9" name="Group 30"/>
            <p:cNvGrpSpPr>
              <a:grpSpLocks/>
            </p:cNvGrpSpPr>
            <p:nvPr/>
          </p:nvGrpSpPr>
          <p:grpSpPr bwMode="gray">
            <a:xfrm>
              <a:off x="2184" y="1291"/>
              <a:ext cx="676" cy="321"/>
              <a:chOff x="3072" y="1056"/>
              <a:chExt cx="1008" cy="480"/>
            </a:xfrm>
          </p:grpSpPr>
          <p:sp>
            <p:nvSpPr>
              <p:cNvPr id="1221663" name="Rectangle 31"/>
              <p:cNvSpPr>
                <a:spLocks noChangeArrowheads="1"/>
              </p:cNvSpPr>
              <p:nvPr/>
            </p:nvSpPr>
            <p:spPr bwMode="gray">
              <a:xfrm>
                <a:off x="3072" y="1056"/>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Explorer</a:t>
                </a:r>
              </a:p>
            </p:txBody>
          </p:sp>
          <p:sp>
            <p:nvSpPr>
              <p:cNvPr id="1221664" name="Rectangle 32"/>
              <p:cNvSpPr>
                <a:spLocks noChangeArrowheads="1"/>
              </p:cNvSpPr>
              <p:nvPr/>
            </p:nvSpPr>
            <p:spPr bwMode="gray">
              <a:xfrm>
                <a:off x="3072" y="1392"/>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10" name="Group 33"/>
            <p:cNvGrpSpPr>
              <a:grpSpLocks/>
            </p:cNvGrpSpPr>
            <p:nvPr/>
          </p:nvGrpSpPr>
          <p:grpSpPr bwMode="gray">
            <a:xfrm>
              <a:off x="1541" y="1033"/>
              <a:ext cx="547" cy="258"/>
              <a:chOff x="2112" y="768"/>
              <a:chExt cx="816" cy="384"/>
            </a:xfrm>
          </p:grpSpPr>
          <p:sp>
            <p:nvSpPr>
              <p:cNvPr id="1221666" name="Rectangle 34"/>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67" name="Rectangle 35"/>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1" name="Group 36"/>
            <p:cNvGrpSpPr>
              <a:grpSpLocks/>
            </p:cNvGrpSpPr>
            <p:nvPr/>
          </p:nvGrpSpPr>
          <p:grpSpPr bwMode="gray">
            <a:xfrm>
              <a:off x="1509" y="1098"/>
              <a:ext cx="547" cy="257"/>
              <a:chOff x="2064" y="816"/>
              <a:chExt cx="816" cy="384"/>
            </a:xfrm>
          </p:grpSpPr>
          <p:sp>
            <p:nvSpPr>
              <p:cNvPr id="1221669" name="Rectangle 37"/>
              <p:cNvSpPr>
                <a:spLocks noChangeArrowheads="1"/>
              </p:cNvSpPr>
              <p:nvPr/>
            </p:nvSpPr>
            <p:spPr bwMode="gray">
              <a:xfrm>
                <a:off x="2064" y="81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70" name="Rectangle 38"/>
              <p:cNvSpPr>
                <a:spLocks noChangeArrowheads="1"/>
              </p:cNvSpPr>
              <p:nvPr/>
            </p:nvSpPr>
            <p:spPr bwMode="gray">
              <a:xfrm>
                <a:off x="2064" y="115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2" name="Group 39"/>
            <p:cNvGrpSpPr>
              <a:grpSpLocks/>
            </p:cNvGrpSpPr>
            <p:nvPr/>
          </p:nvGrpSpPr>
          <p:grpSpPr bwMode="gray">
            <a:xfrm>
              <a:off x="1477" y="1162"/>
              <a:ext cx="546" cy="257"/>
              <a:chOff x="2016" y="864"/>
              <a:chExt cx="816" cy="384"/>
            </a:xfrm>
          </p:grpSpPr>
          <p:sp>
            <p:nvSpPr>
              <p:cNvPr id="1221672" name="Rectangle 40"/>
              <p:cNvSpPr>
                <a:spLocks noChangeArrowheads="1"/>
              </p:cNvSpPr>
              <p:nvPr/>
            </p:nvSpPr>
            <p:spPr bwMode="gray">
              <a:xfrm>
                <a:off x="2016" y="864"/>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SvcHost.Exe</a:t>
                </a:r>
              </a:p>
            </p:txBody>
          </p:sp>
          <p:sp>
            <p:nvSpPr>
              <p:cNvPr id="1221673" name="Rectangle 41"/>
              <p:cNvSpPr>
                <a:spLocks noChangeArrowheads="1"/>
              </p:cNvSpPr>
              <p:nvPr/>
            </p:nvSpPr>
            <p:spPr bwMode="gray">
              <a:xfrm>
                <a:off x="20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3" name="Group 42"/>
            <p:cNvGrpSpPr>
              <a:grpSpLocks/>
            </p:cNvGrpSpPr>
            <p:nvPr/>
          </p:nvGrpSpPr>
          <p:grpSpPr bwMode="gray">
            <a:xfrm>
              <a:off x="1412" y="1258"/>
              <a:ext cx="547" cy="258"/>
              <a:chOff x="1920" y="1008"/>
              <a:chExt cx="816" cy="384"/>
            </a:xfrm>
          </p:grpSpPr>
          <p:sp>
            <p:nvSpPr>
              <p:cNvPr id="1221675" name="Rectangle 43"/>
              <p:cNvSpPr>
                <a:spLocks noChangeArrowheads="1"/>
              </p:cNvSpPr>
              <p:nvPr/>
            </p:nvSpPr>
            <p:spPr bwMode="gray">
              <a:xfrm>
                <a:off x="1920" y="100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WinMgt.Exe</a:t>
                </a:r>
              </a:p>
            </p:txBody>
          </p:sp>
          <p:sp>
            <p:nvSpPr>
              <p:cNvPr id="1221676" name="Rectangle 44"/>
              <p:cNvSpPr>
                <a:spLocks noChangeArrowheads="1"/>
              </p:cNvSpPr>
              <p:nvPr/>
            </p:nvSpPr>
            <p:spPr bwMode="gray">
              <a:xfrm>
                <a:off x="1920" y="134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4" name="Group 45"/>
            <p:cNvGrpSpPr>
              <a:grpSpLocks/>
            </p:cNvGrpSpPr>
            <p:nvPr/>
          </p:nvGrpSpPr>
          <p:grpSpPr bwMode="gray">
            <a:xfrm>
              <a:off x="1348" y="1355"/>
              <a:ext cx="547" cy="225"/>
              <a:chOff x="1824" y="1152"/>
              <a:chExt cx="816" cy="336"/>
            </a:xfrm>
          </p:grpSpPr>
          <p:sp>
            <p:nvSpPr>
              <p:cNvPr id="1221678" name="Rectangle 46"/>
              <p:cNvSpPr>
                <a:spLocks noChangeArrowheads="1"/>
              </p:cNvSpPr>
              <p:nvPr/>
            </p:nvSpPr>
            <p:spPr bwMode="gray">
              <a:xfrm>
                <a:off x="1824" y="1152"/>
                <a:ext cx="816" cy="336"/>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SpoolSv.Exe</a:t>
                </a:r>
              </a:p>
            </p:txBody>
          </p:sp>
          <p:sp>
            <p:nvSpPr>
              <p:cNvPr id="1221679" name="Rectangle 47"/>
              <p:cNvSpPr>
                <a:spLocks noChangeArrowheads="1"/>
              </p:cNvSpPr>
              <p:nvPr/>
            </p:nvSpPr>
            <p:spPr bwMode="gray">
              <a:xfrm>
                <a:off x="1824"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5" name="Group 48"/>
            <p:cNvGrpSpPr>
              <a:grpSpLocks/>
            </p:cNvGrpSpPr>
            <p:nvPr/>
          </p:nvGrpSpPr>
          <p:grpSpPr bwMode="gray">
            <a:xfrm>
              <a:off x="737" y="1001"/>
              <a:ext cx="547" cy="259"/>
              <a:chOff x="912" y="606"/>
              <a:chExt cx="816" cy="387"/>
            </a:xfrm>
          </p:grpSpPr>
          <p:sp>
            <p:nvSpPr>
              <p:cNvPr id="1221681" name="Rectangle 49"/>
              <p:cNvSpPr>
                <a:spLocks noChangeArrowheads="1"/>
              </p:cNvSpPr>
              <p:nvPr/>
            </p:nvSpPr>
            <p:spPr bwMode="gray">
              <a:xfrm>
                <a:off x="912" y="606"/>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18288" rIns="92075" bIns="92075" anchorCtr="1"/>
              <a:lstStyle/>
              <a:p>
                <a:pPr>
                  <a:spcBef>
                    <a:spcPct val="30000"/>
                  </a:spcBef>
                </a:pPr>
                <a:r>
                  <a:rPr lang="en-US" altLang="ja-JP" sz="900"/>
                  <a:t>Service</a:t>
                </a:r>
                <a:br>
                  <a:rPr lang="en-US" altLang="ja-JP" sz="900"/>
                </a:br>
                <a:r>
                  <a:rPr lang="en-US" altLang="ja-JP" sz="900"/>
                  <a:t>Control Mgr.</a:t>
                </a:r>
              </a:p>
            </p:txBody>
          </p:sp>
          <p:sp>
            <p:nvSpPr>
              <p:cNvPr id="1221682" name="Rectangle 50"/>
              <p:cNvSpPr>
                <a:spLocks noChangeArrowheads="1"/>
              </p:cNvSpPr>
              <p:nvPr/>
            </p:nvSpPr>
            <p:spPr bwMode="gray">
              <a:xfrm>
                <a:off x="912" y="945"/>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grpSp>
          <p:nvGrpSpPr>
            <p:cNvPr id="16" name="Group 51"/>
            <p:cNvGrpSpPr>
              <a:grpSpLocks/>
            </p:cNvGrpSpPr>
            <p:nvPr/>
          </p:nvGrpSpPr>
          <p:grpSpPr bwMode="gray">
            <a:xfrm>
              <a:off x="673" y="1194"/>
              <a:ext cx="546" cy="257"/>
              <a:chOff x="816" y="864"/>
              <a:chExt cx="816" cy="384"/>
            </a:xfrm>
          </p:grpSpPr>
          <p:sp>
            <p:nvSpPr>
              <p:cNvPr id="1221684" name="Rectangle 52"/>
              <p:cNvSpPr>
                <a:spLocks noChangeArrowheads="1"/>
              </p:cNvSpPr>
              <p:nvPr/>
            </p:nvSpPr>
            <p:spPr bwMode="gray">
              <a:xfrm>
                <a:off x="816" y="86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a:t>LSASS</a:t>
                </a:r>
              </a:p>
            </p:txBody>
          </p:sp>
          <p:sp>
            <p:nvSpPr>
              <p:cNvPr id="1221685" name="Rectangle 53"/>
              <p:cNvSpPr>
                <a:spLocks noChangeArrowheads="1"/>
              </p:cNvSpPr>
              <p:nvPr/>
            </p:nvSpPr>
            <p:spPr bwMode="gray">
              <a:xfrm>
                <a:off x="8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686" name="Rectangle 54"/>
            <p:cNvSpPr>
              <a:spLocks noChangeArrowheads="1"/>
            </p:cNvSpPr>
            <p:nvPr/>
          </p:nvSpPr>
          <p:spPr bwMode="gray">
            <a:xfrm>
              <a:off x="1284"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Object</a:t>
              </a:r>
            </a:p>
            <a:p>
              <a:pPr marL="552450" indent="-552450"/>
              <a:r>
                <a:rPr lang="en-US" altLang="ja-JP" sz="900"/>
                <a:t>Mgr.</a:t>
              </a:r>
            </a:p>
          </p:txBody>
        </p:sp>
        <p:sp>
          <p:nvSpPr>
            <p:cNvPr id="1221687" name="Rectangle 55"/>
            <p:cNvSpPr>
              <a:spLocks noChangeArrowheads="1"/>
            </p:cNvSpPr>
            <p:nvPr/>
          </p:nvSpPr>
          <p:spPr bwMode="gray">
            <a:xfrm>
              <a:off x="3471" y="2288"/>
              <a:ext cx="450" cy="643"/>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lstStyle/>
            <a:p>
              <a:pPr marL="552450" indent="-552450"/>
              <a:r>
                <a:rPr lang="en-US" altLang="ja-JP" sz="900"/>
                <a:t>Windows</a:t>
              </a:r>
            </a:p>
            <a:p>
              <a:pPr marL="552450" indent="-552450"/>
              <a:r>
                <a:rPr lang="en-US" altLang="ja-JP" sz="900"/>
                <a:t>USER,</a:t>
              </a:r>
            </a:p>
            <a:p>
              <a:pPr marL="552450" indent="-552450"/>
              <a:r>
                <a:rPr lang="en-US" altLang="ja-JP" sz="900"/>
                <a:t>GDI</a:t>
              </a:r>
            </a:p>
            <a:p>
              <a:pPr marL="552450" indent="-552450"/>
              <a:endParaRPr lang="en-US" altLang="ja-JP" sz="900"/>
            </a:p>
            <a:p>
              <a:pPr marL="552450" indent="-552450"/>
              <a:endParaRPr lang="en-US" altLang="ja-JP" sz="900"/>
            </a:p>
          </p:txBody>
        </p:sp>
        <p:sp>
          <p:nvSpPr>
            <p:cNvPr id="1221688" name="Rectangle 56"/>
            <p:cNvSpPr>
              <a:spLocks noChangeArrowheads="1"/>
            </p:cNvSpPr>
            <p:nvPr/>
          </p:nvSpPr>
          <p:spPr bwMode="gray">
            <a:xfrm>
              <a:off x="994"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File</a:t>
              </a:r>
              <a:br>
                <a:rPr lang="en-US" altLang="ja-JP" sz="900"/>
              </a:br>
              <a:r>
                <a:rPr lang="en-US" altLang="ja-JP" sz="900"/>
                <a:t> System</a:t>
              </a:r>
              <a:br>
                <a:rPr lang="en-US" altLang="ja-JP" sz="900"/>
              </a:br>
              <a:r>
                <a:rPr lang="en-US" altLang="ja-JP" sz="900"/>
                <a:t> Cache</a:t>
              </a:r>
            </a:p>
          </p:txBody>
        </p:sp>
        <p:sp>
          <p:nvSpPr>
            <p:cNvPr id="1221689" name="Rectangle 57"/>
            <p:cNvSpPr>
              <a:spLocks noChangeArrowheads="1"/>
            </p:cNvSpPr>
            <p:nvPr/>
          </p:nvSpPr>
          <p:spPr bwMode="gray">
            <a:xfrm>
              <a:off x="480" y="2416"/>
              <a:ext cx="514"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lstStyle/>
            <a:p>
              <a:r>
                <a:rPr lang="en-US" altLang="ja-JP" sz="900"/>
                <a:t>I/O Mgr</a:t>
              </a:r>
            </a:p>
          </p:txBody>
        </p:sp>
        <p:sp>
          <p:nvSpPr>
            <p:cNvPr id="1221690" name="Rectangle 58"/>
            <p:cNvSpPr>
              <a:spLocks noChangeArrowheads="1"/>
            </p:cNvSpPr>
            <p:nvPr/>
          </p:nvSpPr>
          <p:spPr bwMode="gray">
            <a:xfrm>
              <a:off x="3150" y="845"/>
              <a:ext cx="754" cy="241"/>
            </a:xfrm>
            <a:prstGeom prst="rect">
              <a:avLst/>
            </a:prstGeom>
            <a:noFill/>
            <a:ln w="9525">
              <a:noFill/>
              <a:miter lim="800000"/>
              <a:headEnd/>
              <a:tailEnd/>
            </a:ln>
            <a:effectLst/>
          </p:spPr>
          <p:txBody>
            <a:bodyPr lIns="92075" tIns="46038" rIns="92075" bIns="46038">
              <a:spAutoFit/>
            </a:bodyPr>
            <a:lstStyle/>
            <a:p>
              <a:pPr>
                <a:spcBef>
                  <a:spcPct val="30000"/>
                </a:spcBef>
              </a:pPr>
              <a:r>
                <a:rPr lang="en-US" altLang="ja-JP" sz="1000"/>
                <a:t>Environment </a:t>
              </a:r>
              <a:br>
                <a:rPr lang="en-US" altLang="ja-JP" sz="1000"/>
              </a:br>
              <a:r>
                <a:rPr lang="en-US" altLang="ja-JP" sz="1000"/>
                <a:t>Subsystems</a:t>
              </a:r>
            </a:p>
          </p:txBody>
        </p:sp>
        <p:grpSp>
          <p:nvGrpSpPr>
            <p:cNvPr id="17" name="Group 59"/>
            <p:cNvGrpSpPr>
              <a:grpSpLocks/>
            </p:cNvGrpSpPr>
            <p:nvPr/>
          </p:nvGrpSpPr>
          <p:grpSpPr bwMode="gray">
            <a:xfrm>
              <a:off x="2152" y="1382"/>
              <a:ext cx="675" cy="327"/>
              <a:chOff x="3024" y="1192"/>
              <a:chExt cx="1008" cy="488"/>
            </a:xfrm>
          </p:grpSpPr>
          <p:sp>
            <p:nvSpPr>
              <p:cNvPr id="1221692" name="Rectangle 60"/>
              <p:cNvSpPr>
                <a:spLocks noChangeArrowheads="1"/>
              </p:cNvSpPr>
              <p:nvPr/>
            </p:nvSpPr>
            <p:spPr bwMode="gray">
              <a:xfrm>
                <a:off x="3024" y="1192"/>
                <a:ext cx="1008" cy="488"/>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r>
                  <a:rPr lang="en-US" altLang="ja-JP" sz="900"/>
                  <a:t>User</a:t>
                </a:r>
              </a:p>
              <a:p>
                <a:r>
                  <a:rPr lang="en-US" altLang="ja-JP" sz="900"/>
                  <a:t>Application</a:t>
                </a:r>
              </a:p>
            </p:txBody>
          </p:sp>
          <p:sp>
            <p:nvSpPr>
              <p:cNvPr id="1221693" name="Rectangle 61"/>
              <p:cNvSpPr>
                <a:spLocks noChangeArrowheads="1"/>
              </p:cNvSpPr>
              <p:nvPr/>
            </p:nvSpPr>
            <p:spPr bwMode="gray">
              <a:xfrm>
                <a:off x="3024" y="1536"/>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r>
                  <a:rPr lang="en-US" altLang="ja-JP" sz="900"/>
                  <a:t>Subsystem DLLs</a:t>
                </a:r>
              </a:p>
            </p:txBody>
          </p:sp>
        </p:grpSp>
        <p:sp>
          <p:nvSpPr>
            <p:cNvPr id="1221694" name="Rectangle 62"/>
            <p:cNvSpPr>
              <a:spLocks noChangeArrowheads="1"/>
            </p:cNvSpPr>
            <p:nvPr/>
          </p:nvSpPr>
          <p:spPr bwMode="gray">
            <a:xfrm>
              <a:off x="3181" y="1337"/>
              <a:ext cx="515" cy="161"/>
            </a:xfrm>
            <a:prstGeom prst="rect">
              <a:avLst/>
            </a:prstGeom>
            <a:gradFill rotWithShape="1">
              <a:gsLst>
                <a:gs pos="0">
                  <a:srgbClr val="FFFF99">
                    <a:gamma/>
                    <a:shade val="46275"/>
                    <a:invGamma/>
                  </a:srgbClr>
                </a:gs>
                <a:gs pos="100000">
                  <a:srgbClr val="FFFF99"/>
                </a:gs>
              </a:gsLst>
              <a:lin ang="5400000" scaled="1"/>
            </a:gradFill>
            <a:ln w="12700">
              <a:solidFill>
                <a:srgbClr val="FFFF99"/>
              </a:solidFill>
              <a:miter lim="800000"/>
              <a:headEnd/>
              <a:tailEnd/>
            </a:ln>
            <a:effectLst/>
          </p:spPr>
          <p:txBody>
            <a:bodyPr wrap="none" lIns="92075" tIns="92075" rIns="92075" bIns="92075" anchor="ctr"/>
            <a:lstStyle/>
            <a:p>
              <a:r>
                <a:rPr lang="en-US" altLang="ja-JP" sz="900"/>
                <a:t>OS/2</a:t>
              </a:r>
            </a:p>
          </p:txBody>
        </p:sp>
        <p:sp>
          <p:nvSpPr>
            <p:cNvPr id="1221695" name="Rectangle 63"/>
            <p:cNvSpPr>
              <a:spLocks noChangeArrowheads="1"/>
            </p:cNvSpPr>
            <p:nvPr/>
          </p:nvSpPr>
          <p:spPr bwMode="gray">
            <a:xfrm>
              <a:off x="460" y="860"/>
              <a:ext cx="835" cy="147"/>
            </a:xfrm>
            <a:prstGeom prst="rect">
              <a:avLst/>
            </a:prstGeom>
            <a:noFill/>
            <a:ln w="9525">
              <a:noFill/>
              <a:miter lim="800000"/>
              <a:headEnd/>
              <a:tailEnd/>
            </a:ln>
            <a:effectLst/>
          </p:spPr>
          <p:txBody>
            <a:bodyPr lIns="92075" tIns="46038" rIns="92075" bIns="46038">
              <a:spAutoFit/>
            </a:bodyPr>
            <a:lstStyle/>
            <a:p>
              <a:pPr algn="l"/>
              <a:r>
                <a:rPr lang="en-US" altLang="ja-JP" sz="1000"/>
                <a:t>System Processes</a:t>
              </a:r>
            </a:p>
          </p:txBody>
        </p:sp>
        <p:sp>
          <p:nvSpPr>
            <p:cNvPr id="1221696" name="Rectangle 64"/>
            <p:cNvSpPr>
              <a:spLocks noChangeArrowheads="1"/>
            </p:cNvSpPr>
            <p:nvPr/>
          </p:nvSpPr>
          <p:spPr bwMode="gray">
            <a:xfrm>
              <a:off x="1541" y="860"/>
              <a:ext cx="430" cy="147"/>
            </a:xfrm>
            <a:prstGeom prst="rect">
              <a:avLst/>
            </a:prstGeom>
            <a:noFill/>
            <a:ln w="9525">
              <a:noFill/>
              <a:miter lim="800000"/>
              <a:headEnd/>
              <a:tailEnd/>
            </a:ln>
            <a:effectLst/>
          </p:spPr>
          <p:txBody>
            <a:bodyPr lIns="92075" tIns="46038" rIns="92075" bIns="46038">
              <a:spAutoFit/>
            </a:bodyPr>
            <a:lstStyle/>
            <a:p>
              <a:pPr algn="l"/>
              <a:r>
                <a:rPr lang="en-US" altLang="ja-JP" sz="1000"/>
                <a:t>Services</a:t>
              </a:r>
            </a:p>
          </p:txBody>
        </p:sp>
        <p:sp>
          <p:nvSpPr>
            <p:cNvPr id="1221697" name="Rectangle 65"/>
            <p:cNvSpPr>
              <a:spLocks noChangeArrowheads="1"/>
            </p:cNvSpPr>
            <p:nvPr/>
          </p:nvSpPr>
          <p:spPr bwMode="gray">
            <a:xfrm>
              <a:off x="2333" y="860"/>
              <a:ext cx="592" cy="147"/>
            </a:xfrm>
            <a:prstGeom prst="rect">
              <a:avLst/>
            </a:prstGeom>
            <a:noFill/>
            <a:ln w="9525">
              <a:noFill/>
              <a:miter lim="800000"/>
              <a:headEnd/>
              <a:tailEnd/>
            </a:ln>
            <a:effectLst/>
          </p:spPr>
          <p:txBody>
            <a:bodyPr lIns="92075" tIns="46038" rIns="92075" bIns="46038">
              <a:spAutoFit/>
            </a:bodyPr>
            <a:lstStyle/>
            <a:p>
              <a:pPr algn="l"/>
              <a:r>
                <a:rPr lang="en-US" altLang="ja-JP" sz="1000"/>
                <a:t>Applications</a:t>
              </a:r>
            </a:p>
          </p:txBody>
        </p:sp>
        <p:sp>
          <p:nvSpPr>
            <p:cNvPr id="1221698" name="Rectangle 66"/>
            <p:cNvSpPr>
              <a:spLocks noChangeArrowheads="1"/>
            </p:cNvSpPr>
            <p:nvPr/>
          </p:nvSpPr>
          <p:spPr bwMode="gray">
            <a:xfrm>
              <a:off x="480" y="2545"/>
              <a:ext cx="450" cy="514"/>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699" name="Rectangle 67"/>
            <p:cNvSpPr>
              <a:spLocks noChangeArrowheads="1"/>
            </p:cNvSpPr>
            <p:nvPr/>
          </p:nvSpPr>
          <p:spPr bwMode="gray">
            <a:xfrm>
              <a:off x="222" y="1837"/>
              <a:ext cx="483" cy="225"/>
            </a:xfrm>
            <a:prstGeom prst="rect">
              <a:avLst/>
            </a:prstGeom>
            <a:gradFill rotWithShape="1">
              <a:gsLst>
                <a:gs pos="0">
                  <a:srgbClr val="74C35F">
                    <a:gamma/>
                    <a:shade val="46275"/>
                    <a:invGamma/>
                  </a:srgbClr>
                </a:gs>
                <a:gs pos="100000">
                  <a:srgbClr val="74C35F"/>
                </a:gs>
              </a:gsLst>
              <a:lin ang="5400000" scaled="1"/>
            </a:gradFill>
            <a:ln w="12700">
              <a:solidFill>
                <a:srgbClr val="74C35F"/>
              </a:solidFill>
              <a:miter lim="800000"/>
              <a:headEnd/>
              <a:tailEnd/>
            </a:ln>
            <a:effectLst/>
          </p:spPr>
          <p:txBody>
            <a:bodyPr lIns="92075" tIns="46038" rIns="92075" bIns="46038" anchor="ctr" anchorCtr="1"/>
            <a:lstStyle/>
            <a:p>
              <a:pPr>
                <a:lnSpc>
                  <a:spcPct val="90000"/>
                </a:lnSpc>
              </a:pPr>
              <a:r>
                <a:rPr lang="en-US" altLang="ja-JP" sz="900"/>
                <a:t>System</a:t>
              </a:r>
            </a:p>
            <a:p>
              <a:pPr>
                <a:lnSpc>
                  <a:spcPct val="90000"/>
                </a:lnSpc>
              </a:pPr>
              <a:r>
                <a:rPr lang="en-US" altLang="ja-JP" sz="900"/>
                <a:t>Threads</a:t>
              </a:r>
            </a:p>
          </p:txBody>
        </p:sp>
        <p:grpSp>
          <p:nvGrpSpPr>
            <p:cNvPr id="18" name="Group 68"/>
            <p:cNvGrpSpPr>
              <a:grpSpLocks/>
            </p:cNvGrpSpPr>
            <p:nvPr/>
          </p:nvGrpSpPr>
          <p:grpSpPr bwMode="gray">
            <a:xfrm>
              <a:off x="158" y="1455"/>
              <a:ext cx="398" cy="868"/>
              <a:chOff x="48" y="1302"/>
              <a:chExt cx="594" cy="1295"/>
            </a:xfrm>
          </p:grpSpPr>
          <p:sp>
            <p:nvSpPr>
              <p:cNvPr id="1221701" name="Rectangle 69"/>
              <p:cNvSpPr>
                <a:spLocks noChangeArrowheads="1"/>
              </p:cNvSpPr>
              <p:nvPr/>
            </p:nvSpPr>
            <p:spPr bwMode="gray">
              <a:xfrm>
                <a:off x="95" y="1302"/>
                <a:ext cx="547" cy="369"/>
              </a:xfrm>
              <a:prstGeom prst="rect">
                <a:avLst/>
              </a:prstGeom>
              <a:noFill/>
              <a:ln w="9525">
                <a:noFill/>
                <a:miter lim="800000"/>
                <a:headEnd/>
                <a:tailEnd/>
              </a:ln>
              <a:effectLst/>
            </p:spPr>
            <p:txBody>
              <a:bodyPr lIns="92075" tIns="46038" rIns="92075" bIns="46038">
                <a:spAutoFit/>
              </a:bodyPr>
              <a:lstStyle/>
              <a:p>
                <a:pPr algn="l">
                  <a:lnSpc>
                    <a:spcPct val="140000"/>
                  </a:lnSpc>
                </a:pPr>
                <a:r>
                  <a:rPr lang="en-US" altLang="ja-JP" sz="900"/>
                  <a:t>User</a:t>
                </a:r>
              </a:p>
              <a:p>
                <a:pPr algn="l">
                  <a:lnSpc>
                    <a:spcPct val="90000"/>
                  </a:lnSpc>
                </a:pPr>
                <a:r>
                  <a:rPr lang="en-US" altLang="ja-JP" sz="900"/>
                  <a:t>Mode</a:t>
                </a:r>
              </a:p>
            </p:txBody>
          </p:sp>
          <p:sp>
            <p:nvSpPr>
              <p:cNvPr id="1221702" name="Rectangle 70"/>
              <p:cNvSpPr>
                <a:spLocks noChangeArrowheads="1"/>
              </p:cNvSpPr>
              <p:nvPr/>
            </p:nvSpPr>
            <p:spPr bwMode="gray">
              <a:xfrm>
                <a:off x="48" y="2265"/>
                <a:ext cx="547" cy="332"/>
              </a:xfrm>
              <a:prstGeom prst="rect">
                <a:avLst/>
              </a:prstGeom>
              <a:noFill/>
              <a:ln w="9525">
                <a:noFill/>
                <a:miter lim="800000"/>
                <a:headEnd/>
                <a:tailEnd/>
              </a:ln>
              <a:effectLst/>
            </p:spPr>
            <p:txBody>
              <a:bodyPr lIns="92075" tIns="46038" rIns="92075" bIns="46038">
                <a:spAutoFit/>
              </a:bodyPr>
              <a:lstStyle/>
              <a:p>
                <a:pPr algn="l"/>
                <a:r>
                  <a:rPr lang="en-US" altLang="ja-JP" sz="900"/>
                  <a:t>Kernel</a:t>
                </a:r>
              </a:p>
              <a:p>
                <a:pPr algn="l"/>
                <a:r>
                  <a:rPr lang="en-US" altLang="ja-JP" sz="900"/>
                  <a:t>Mode</a:t>
                </a:r>
              </a:p>
            </p:txBody>
          </p:sp>
        </p:grpSp>
        <p:sp>
          <p:nvSpPr>
            <p:cNvPr id="1221703" name="Freeform 71"/>
            <p:cNvSpPr>
              <a:spLocks/>
            </p:cNvSpPr>
            <p:nvPr/>
          </p:nvSpPr>
          <p:spPr bwMode="gray">
            <a:xfrm>
              <a:off x="222" y="1773"/>
              <a:ext cx="3667" cy="257"/>
            </a:xfrm>
            <a:custGeom>
              <a:avLst/>
              <a:gdLst/>
              <a:ahLst/>
              <a:cxnLst>
                <a:cxn ang="0">
                  <a:pos x="5436" y="468"/>
                </a:cxn>
                <a:cxn ang="0">
                  <a:pos x="792" y="468"/>
                </a:cxn>
                <a:cxn ang="0">
                  <a:pos x="792" y="0"/>
                </a:cxn>
                <a:cxn ang="0">
                  <a:pos x="0" y="0"/>
                </a:cxn>
              </a:cxnLst>
              <a:rect l="0" t="0" r="r" b="b"/>
              <a:pathLst>
                <a:path w="5436" h="468">
                  <a:moveTo>
                    <a:pt x="5436" y="468"/>
                  </a:moveTo>
                  <a:lnTo>
                    <a:pt x="792" y="468"/>
                  </a:lnTo>
                  <a:lnTo>
                    <a:pt x="792" y="0"/>
                  </a:lnTo>
                  <a:lnTo>
                    <a:pt x="0" y="0"/>
                  </a:lnTo>
                </a:path>
              </a:pathLst>
            </a:custGeom>
            <a:noFill/>
            <a:ln w="38100" cap="rnd" cmpd="sng">
              <a:solidFill>
                <a:schemeClr val="tx1"/>
              </a:solidFill>
              <a:prstDash val="solid"/>
              <a:round/>
              <a:headEnd type="none" w="sm" len="sm"/>
              <a:tailEnd type="none" w="sm" len="sm"/>
            </a:ln>
            <a:effectLst/>
          </p:spPr>
          <p:txBody>
            <a:bodyPr/>
            <a:lstStyle/>
            <a:p>
              <a:endParaRPr lang="ja-JP" altLang="en-US"/>
            </a:p>
          </p:txBody>
        </p:sp>
        <p:sp>
          <p:nvSpPr>
            <p:cNvPr id="1221704" name="Rectangle 72"/>
            <p:cNvSpPr>
              <a:spLocks noChangeArrowheads="1"/>
            </p:cNvSpPr>
            <p:nvPr/>
          </p:nvSpPr>
          <p:spPr bwMode="gray">
            <a:xfrm>
              <a:off x="3053" y="1548"/>
              <a:ext cx="514" cy="161"/>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r>
                <a:rPr lang="en-US" altLang="ja-JP" sz="900"/>
                <a:t>Windows</a:t>
              </a:r>
            </a:p>
          </p:txBody>
        </p:sp>
        <p:sp>
          <p:nvSpPr>
            <p:cNvPr id="1221705" name="Rectangle 73"/>
            <p:cNvSpPr>
              <a:spLocks noChangeArrowheads="1"/>
            </p:cNvSpPr>
            <p:nvPr/>
          </p:nvSpPr>
          <p:spPr bwMode="gray">
            <a:xfrm>
              <a:off x="804" y="1837"/>
              <a:ext cx="3075" cy="129"/>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pPr marL="552450" indent="-552450"/>
              <a:r>
                <a:rPr lang="en-US" altLang="ja-JP" sz="900"/>
                <a:t>NTDLL.DLL</a:t>
              </a:r>
            </a:p>
          </p:txBody>
        </p:sp>
        <p:sp>
          <p:nvSpPr>
            <p:cNvPr id="1221706" name="Rectangle 74"/>
            <p:cNvSpPr>
              <a:spLocks noChangeArrowheads="1"/>
            </p:cNvSpPr>
            <p:nvPr/>
          </p:nvSpPr>
          <p:spPr bwMode="gray">
            <a:xfrm>
              <a:off x="480" y="2577"/>
              <a:ext cx="418" cy="482"/>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707" name="Rectangle 75"/>
            <p:cNvSpPr>
              <a:spLocks noChangeArrowheads="1"/>
            </p:cNvSpPr>
            <p:nvPr/>
          </p:nvSpPr>
          <p:spPr bwMode="gray">
            <a:xfrm>
              <a:off x="480" y="2609"/>
              <a:ext cx="386" cy="450"/>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91440" rIns="92075" bIns="0"/>
            <a:lstStyle/>
            <a:p>
              <a:r>
                <a:rPr lang="en-US" altLang="ja-JP" sz="900"/>
                <a:t>Device &amp;</a:t>
              </a:r>
            </a:p>
            <a:p>
              <a:r>
                <a:rPr lang="en-US" altLang="ja-JP" sz="900"/>
                <a:t>File Sys.</a:t>
              </a:r>
            </a:p>
            <a:p>
              <a:r>
                <a:rPr lang="en-US" altLang="ja-JP" sz="900"/>
                <a:t>Drivers</a:t>
              </a:r>
            </a:p>
          </p:txBody>
        </p:sp>
        <p:grpSp>
          <p:nvGrpSpPr>
            <p:cNvPr id="19" name="Group 76"/>
            <p:cNvGrpSpPr>
              <a:grpSpLocks/>
            </p:cNvGrpSpPr>
            <p:nvPr/>
          </p:nvGrpSpPr>
          <p:grpSpPr bwMode="gray">
            <a:xfrm>
              <a:off x="608" y="1323"/>
              <a:ext cx="547" cy="257"/>
              <a:chOff x="720" y="1104"/>
              <a:chExt cx="816" cy="384"/>
            </a:xfrm>
          </p:grpSpPr>
          <p:sp>
            <p:nvSpPr>
              <p:cNvPr id="1221709" name="Rectangle 77"/>
              <p:cNvSpPr>
                <a:spLocks noChangeArrowheads="1"/>
              </p:cNvSpPr>
              <p:nvPr/>
            </p:nvSpPr>
            <p:spPr bwMode="gray">
              <a:xfrm>
                <a:off x="720" y="110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dirty="0" err="1"/>
                  <a:t>WinLogon</a:t>
                </a:r>
                <a:endParaRPr lang="en-US" altLang="ja-JP" sz="900" dirty="0"/>
              </a:p>
            </p:txBody>
          </p:sp>
          <p:sp>
            <p:nvSpPr>
              <p:cNvPr id="1221710" name="Rectangle 78"/>
              <p:cNvSpPr>
                <a:spLocks noChangeArrowheads="1"/>
              </p:cNvSpPr>
              <p:nvPr/>
            </p:nvSpPr>
            <p:spPr bwMode="gray">
              <a:xfrm>
                <a:off x="720"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711" name="Rectangle 79"/>
            <p:cNvSpPr>
              <a:spLocks noChangeArrowheads="1"/>
            </p:cNvSpPr>
            <p:nvPr/>
          </p:nvSpPr>
          <p:spPr bwMode="gray">
            <a:xfrm>
              <a:off x="447" y="1451"/>
              <a:ext cx="547" cy="258"/>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91440" rIns="92075" bIns="92075" anchor="ctr" anchorCtr="1"/>
            <a:lstStyle/>
            <a:p>
              <a:pPr>
                <a:spcBef>
                  <a:spcPct val="30000"/>
                </a:spcBef>
              </a:pPr>
              <a:r>
                <a:rPr lang="en-US" altLang="ja-JP" sz="900"/>
                <a:t>Session  Manager</a:t>
              </a:r>
            </a:p>
          </p:txBody>
        </p:sp>
        <p:grpSp>
          <p:nvGrpSpPr>
            <p:cNvPr id="20" name="Group 80"/>
            <p:cNvGrpSpPr>
              <a:grpSpLocks/>
            </p:cNvGrpSpPr>
            <p:nvPr/>
          </p:nvGrpSpPr>
          <p:grpSpPr bwMode="gray">
            <a:xfrm>
              <a:off x="1284" y="1451"/>
              <a:ext cx="546" cy="258"/>
              <a:chOff x="1728" y="1296"/>
              <a:chExt cx="816" cy="384"/>
            </a:xfrm>
          </p:grpSpPr>
          <p:sp>
            <p:nvSpPr>
              <p:cNvPr id="1221713" name="Rectangle 81"/>
              <p:cNvSpPr>
                <a:spLocks noChangeArrowheads="1"/>
              </p:cNvSpPr>
              <p:nvPr/>
            </p:nvSpPr>
            <p:spPr bwMode="gray">
              <a:xfrm>
                <a:off x="1728" y="129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46038" rIns="92075" bIns="46038" anchor="ctr" anchorCtr="1"/>
              <a:lstStyle/>
              <a:p>
                <a:pPr>
                  <a:lnSpc>
                    <a:spcPct val="90000"/>
                  </a:lnSpc>
                  <a:spcBef>
                    <a:spcPct val="20000"/>
                  </a:spcBef>
                </a:pPr>
                <a:r>
                  <a:rPr lang="en-US" altLang="ja-JP" sz="900" dirty="0" err="1"/>
                  <a:t>Services.Exe</a:t>
                </a:r>
                <a:br>
                  <a:rPr lang="en-US" altLang="ja-JP" sz="900" dirty="0"/>
                </a:br>
                <a:endParaRPr lang="en-US" altLang="ja-JP" sz="900" dirty="0"/>
              </a:p>
            </p:txBody>
          </p:sp>
          <p:sp>
            <p:nvSpPr>
              <p:cNvPr id="1221714" name="Rectangle 82"/>
              <p:cNvSpPr>
                <a:spLocks noChangeArrowheads="1"/>
              </p:cNvSpPr>
              <p:nvPr/>
            </p:nvSpPr>
            <p:spPr bwMode="gray">
              <a:xfrm>
                <a:off x="1728" y="163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sp>
          <p:nvSpPr>
            <p:cNvPr id="1221715" name="Line 83"/>
            <p:cNvSpPr>
              <a:spLocks noChangeShapeType="1"/>
            </p:cNvSpPr>
            <p:nvPr/>
          </p:nvSpPr>
          <p:spPr bwMode="gray">
            <a:xfrm>
              <a:off x="3213"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6" name="Line 84"/>
            <p:cNvSpPr>
              <a:spLocks noChangeShapeType="1"/>
            </p:cNvSpPr>
            <p:nvPr/>
          </p:nvSpPr>
          <p:spPr bwMode="gray">
            <a:xfrm>
              <a:off x="3632" y="1484"/>
              <a:ext cx="0" cy="353"/>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7" name="Line 85"/>
            <p:cNvSpPr>
              <a:spLocks noChangeShapeType="1"/>
            </p:cNvSpPr>
            <p:nvPr/>
          </p:nvSpPr>
          <p:spPr bwMode="gray">
            <a:xfrm>
              <a:off x="3728" y="1258"/>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8" name="Line 86"/>
            <p:cNvSpPr>
              <a:spLocks noChangeShapeType="1"/>
            </p:cNvSpPr>
            <p:nvPr/>
          </p:nvSpPr>
          <p:spPr bwMode="gray">
            <a:xfrm>
              <a:off x="2409"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9" name="Line 87"/>
            <p:cNvSpPr>
              <a:spLocks noChangeShapeType="1"/>
            </p:cNvSpPr>
            <p:nvPr/>
          </p:nvSpPr>
          <p:spPr bwMode="gray">
            <a:xfrm flipH="1">
              <a:off x="866" y="1697"/>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0" name="Line 88"/>
            <p:cNvSpPr>
              <a:spLocks noChangeShapeType="1"/>
            </p:cNvSpPr>
            <p:nvPr/>
          </p:nvSpPr>
          <p:spPr bwMode="gray">
            <a:xfrm flipH="1">
              <a:off x="1477"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21" name="Group 89"/>
            <p:cNvGrpSpPr>
              <a:grpSpLocks/>
            </p:cNvGrpSpPr>
            <p:nvPr/>
          </p:nvGrpSpPr>
          <p:grpSpPr bwMode="gray">
            <a:xfrm>
              <a:off x="3278" y="1108"/>
              <a:ext cx="514" cy="193"/>
              <a:chOff x="4704" y="720"/>
              <a:chExt cx="768" cy="288"/>
            </a:xfrm>
          </p:grpSpPr>
          <p:sp>
            <p:nvSpPr>
              <p:cNvPr id="1221722" name="Rectangle 90"/>
              <p:cNvSpPr>
                <a:spLocks noChangeArrowheads="1"/>
              </p:cNvSpPr>
              <p:nvPr/>
            </p:nvSpPr>
            <p:spPr bwMode="gray">
              <a:xfrm>
                <a:off x="4704" y="720"/>
                <a:ext cx="768" cy="288"/>
              </a:xfrm>
              <a:prstGeom prst="rect">
                <a:avLst/>
              </a:prstGeom>
              <a:gradFill rotWithShape="1">
                <a:gsLst>
                  <a:gs pos="0">
                    <a:srgbClr val="B11D2F">
                      <a:gamma/>
                      <a:shade val="46275"/>
                      <a:invGamma/>
                    </a:srgbClr>
                  </a:gs>
                  <a:gs pos="100000">
                    <a:srgbClr val="B11D2F"/>
                  </a:gs>
                </a:gsLst>
                <a:lin ang="5400000" scaled="1"/>
              </a:gradFill>
              <a:ln w="12700">
                <a:solidFill>
                  <a:srgbClr val="6294CD"/>
                </a:solidFill>
                <a:miter lim="800000"/>
                <a:headEnd/>
                <a:tailEnd/>
              </a:ln>
              <a:effectLst/>
            </p:spPr>
            <p:txBody>
              <a:bodyPr wrap="none" lIns="92075" rIns="92075" bIns="92075"/>
              <a:lstStyle/>
              <a:p>
                <a:r>
                  <a:rPr lang="en-US" altLang="ja-JP" sz="900"/>
                  <a:t>POSIX</a:t>
                </a:r>
              </a:p>
            </p:txBody>
          </p:sp>
          <p:sp>
            <p:nvSpPr>
              <p:cNvPr id="1221723" name="Rectangle 91"/>
              <p:cNvSpPr>
                <a:spLocks noChangeArrowheads="1"/>
              </p:cNvSpPr>
              <p:nvPr/>
            </p:nvSpPr>
            <p:spPr bwMode="gray">
              <a:xfrm>
                <a:off x="4704" y="960"/>
                <a:ext cx="768" cy="48"/>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anchor="ctr"/>
              <a:lstStyle/>
              <a:p>
                <a:endParaRPr lang="ja-JP" altLang="en-US"/>
              </a:p>
            </p:txBody>
          </p:sp>
        </p:grpSp>
        <p:sp>
          <p:nvSpPr>
            <p:cNvPr id="1221724" name="Line 92"/>
            <p:cNvSpPr>
              <a:spLocks noChangeShapeType="1"/>
            </p:cNvSpPr>
            <p:nvPr/>
          </p:nvSpPr>
          <p:spPr bwMode="gray">
            <a:xfrm>
              <a:off x="1477"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5" name="Line 93"/>
            <p:cNvSpPr>
              <a:spLocks noChangeShapeType="1"/>
            </p:cNvSpPr>
            <p:nvPr/>
          </p:nvSpPr>
          <p:spPr bwMode="gray">
            <a:xfrm>
              <a:off x="866"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6" name="Line 94"/>
            <p:cNvSpPr>
              <a:spLocks noChangeShapeType="1"/>
            </p:cNvSpPr>
            <p:nvPr/>
          </p:nvSpPr>
          <p:spPr bwMode="gray">
            <a:xfrm>
              <a:off x="240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7" name="Line 95"/>
            <p:cNvSpPr>
              <a:spLocks noChangeShapeType="1"/>
            </p:cNvSpPr>
            <p:nvPr/>
          </p:nvSpPr>
          <p:spPr bwMode="gray">
            <a:xfrm>
              <a:off x="3213" y="1954"/>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8" name="Line 96"/>
            <p:cNvSpPr>
              <a:spLocks noChangeShapeType="1"/>
            </p:cNvSpPr>
            <p:nvPr/>
          </p:nvSpPr>
          <p:spPr bwMode="gray">
            <a:xfrm>
              <a:off x="3728"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9" name="Line 97"/>
            <p:cNvSpPr>
              <a:spLocks noChangeShapeType="1"/>
            </p:cNvSpPr>
            <p:nvPr/>
          </p:nvSpPr>
          <p:spPr bwMode="gray">
            <a:xfrm>
              <a:off x="3632"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30" name="Rectangle 98"/>
            <p:cNvSpPr>
              <a:spLocks noChangeArrowheads="1"/>
            </p:cNvSpPr>
            <p:nvPr/>
          </p:nvSpPr>
          <p:spPr bwMode="gray">
            <a:xfrm>
              <a:off x="1541"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Plug and</a:t>
              </a:r>
            </a:p>
            <a:p>
              <a:pPr marL="552450" indent="-552450"/>
              <a:r>
                <a:rPr lang="en-US" altLang="ja-JP" sz="900"/>
                <a:t>Play Mgr.</a:t>
              </a:r>
            </a:p>
          </p:txBody>
        </p:sp>
        <p:sp>
          <p:nvSpPr>
            <p:cNvPr id="1221731" name="Rectangle 99"/>
            <p:cNvSpPr>
              <a:spLocks noChangeArrowheads="1"/>
            </p:cNvSpPr>
            <p:nvPr/>
          </p:nvSpPr>
          <p:spPr bwMode="gray">
            <a:xfrm>
              <a:off x="1798" y="2416"/>
              <a:ext cx="258"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Power</a:t>
              </a:r>
            </a:p>
            <a:p>
              <a:pPr marL="552450" indent="-552450"/>
              <a:r>
                <a:rPr lang="en-US" altLang="ja-JP" sz="900"/>
                <a:t>Mgr.</a:t>
              </a:r>
            </a:p>
          </p:txBody>
        </p:sp>
        <p:sp>
          <p:nvSpPr>
            <p:cNvPr id="1221732" name="Rectangle 100"/>
            <p:cNvSpPr>
              <a:spLocks noChangeArrowheads="1"/>
            </p:cNvSpPr>
            <p:nvPr/>
          </p:nvSpPr>
          <p:spPr bwMode="gray">
            <a:xfrm>
              <a:off x="2056"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Security</a:t>
              </a:r>
              <a:br>
                <a:rPr lang="en-US" altLang="ja-JP" sz="900"/>
              </a:br>
              <a:r>
                <a:rPr lang="en-US" altLang="ja-JP" sz="900"/>
                <a:t>Reference</a:t>
              </a:r>
              <a:br>
                <a:rPr lang="en-US" altLang="ja-JP" sz="900"/>
              </a:br>
              <a:r>
                <a:rPr lang="en-US" altLang="ja-JP" sz="900"/>
                <a:t>Monitor</a:t>
              </a:r>
            </a:p>
          </p:txBody>
        </p:sp>
        <p:sp>
          <p:nvSpPr>
            <p:cNvPr id="1221733" name="Rectangle 101"/>
            <p:cNvSpPr>
              <a:spLocks noChangeArrowheads="1"/>
            </p:cNvSpPr>
            <p:nvPr/>
          </p:nvSpPr>
          <p:spPr bwMode="gray">
            <a:xfrm>
              <a:off x="2345"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Virtual</a:t>
              </a:r>
              <a:br>
                <a:rPr lang="en-US" altLang="ja-JP" sz="900"/>
              </a:br>
              <a:r>
                <a:rPr lang="en-US" altLang="ja-JP" sz="900"/>
                <a:t>Memory</a:t>
              </a:r>
            </a:p>
          </p:txBody>
        </p:sp>
        <p:sp>
          <p:nvSpPr>
            <p:cNvPr id="1221734" name="Rectangle 102"/>
            <p:cNvSpPr>
              <a:spLocks noChangeArrowheads="1"/>
            </p:cNvSpPr>
            <p:nvPr/>
          </p:nvSpPr>
          <p:spPr bwMode="gray">
            <a:xfrm>
              <a:off x="2602"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Processes</a:t>
              </a:r>
              <a:br>
                <a:rPr lang="en-US" altLang="ja-JP" sz="900"/>
              </a:br>
              <a:r>
                <a:rPr lang="en-US" altLang="ja-JP" sz="900"/>
                <a:t>&amp;</a:t>
              </a:r>
            </a:p>
            <a:p>
              <a:pPr>
                <a:lnSpc>
                  <a:spcPct val="90000"/>
                </a:lnSpc>
              </a:pPr>
              <a:r>
                <a:rPr lang="en-US" altLang="ja-JP" sz="900"/>
                <a:t>Threads</a:t>
              </a:r>
            </a:p>
          </p:txBody>
        </p:sp>
        <p:sp>
          <p:nvSpPr>
            <p:cNvPr id="1221735" name="Rectangle 103"/>
            <p:cNvSpPr>
              <a:spLocks noChangeArrowheads="1"/>
            </p:cNvSpPr>
            <p:nvPr/>
          </p:nvSpPr>
          <p:spPr bwMode="gray">
            <a:xfrm>
              <a:off x="3181" y="2416"/>
              <a:ext cx="290" cy="517"/>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dirty="0"/>
                <a:t>Local</a:t>
              </a:r>
            </a:p>
            <a:p>
              <a:pPr>
                <a:lnSpc>
                  <a:spcPct val="90000"/>
                </a:lnSpc>
              </a:pPr>
              <a:r>
                <a:rPr lang="en-US" altLang="ja-JP" sz="900" dirty="0"/>
                <a:t>Procedure</a:t>
              </a:r>
            </a:p>
            <a:p>
              <a:pPr>
                <a:lnSpc>
                  <a:spcPct val="90000"/>
                </a:lnSpc>
              </a:pPr>
              <a:r>
                <a:rPr lang="en-US" altLang="ja-JP" sz="900" dirty="0"/>
                <a:t>Call</a:t>
              </a:r>
            </a:p>
          </p:txBody>
        </p:sp>
        <p:sp>
          <p:nvSpPr>
            <p:cNvPr id="1221736" name="Rectangle 104"/>
            <p:cNvSpPr>
              <a:spLocks noChangeArrowheads="1"/>
            </p:cNvSpPr>
            <p:nvPr/>
          </p:nvSpPr>
          <p:spPr bwMode="gray">
            <a:xfrm>
              <a:off x="3535" y="2641"/>
              <a:ext cx="386" cy="547"/>
            </a:xfrm>
            <a:prstGeom prst="rect">
              <a:avLst/>
            </a:prstGeom>
            <a:gradFill rotWithShape="1">
              <a:gsLst>
                <a:gs pos="0">
                  <a:srgbClr val="FF9900">
                    <a:gamma/>
                    <a:shade val="46275"/>
                    <a:invGamma/>
                  </a:srgbClr>
                </a:gs>
                <a:gs pos="100000">
                  <a:srgbClr val="FF9900"/>
                </a:gs>
              </a:gsLst>
              <a:lin ang="5400000" scaled="1"/>
            </a:gradFill>
            <a:ln w="12700">
              <a:solidFill>
                <a:srgbClr val="FF9900"/>
              </a:solidFill>
              <a:miter lim="800000"/>
              <a:headEnd/>
              <a:tailEnd/>
            </a:ln>
            <a:effectLst/>
          </p:spPr>
          <p:txBody>
            <a:bodyPr lIns="45720" tIns="91440" rIns="0" anchorCtr="1"/>
            <a:lstStyle/>
            <a:p>
              <a:pPr algn="l">
                <a:lnSpc>
                  <a:spcPct val="90000"/>
                </a:lnSpc>
              </a:pPr>
              <a:r>
                <a:rPr lang="en-US" altLang="ja-JP" sz="900"/>
                <a:t>Graphics</a:t>
              </a:r>
            </a:p>
            <a:p>
              <a:pPr algn="l">
                <a:lnSpc>
                  <a:spcPct val="90000"/>
                </a:lnSpc>
              </a:pPr>
              <a:r>
                <a:rPr lang="en-US" altLang="ja-JP" sz="900"/>
                <a:t>Drivers</a:t>
              </a:r>
            </a:p>
          </p:txBody>
        </p:sp>
        <p:sp>
          <p:nvSpPr>
            <p:cNvPr id="1221737" name="Rectangle 105"/>
            <p:cNvSpPr>
              <a:spLocks noChangeArrowheads="1"/>
            </p:cNvSpPr>
            <p:nvPr/>
          </p:nvSpPr>
          <p:spPr bwMode="gray">
            <a:xfrm>
              <a:off x="600" y="2931"/>
              <a:ext cx="3128" cy="128"/>
            </a:xfrm>
            <a:prstGeom prst="rect">
              <a:avLst/>
            </a:prstGeom>
            <a:gradFill rotWithShape="1">
              <a:gsLst>
                <a:gs pos="0">
                  <a:srgbClr val="F6BF69">
                    <a:gamma/>
                    <a:shade val="46275"/>
                    <a:invGamma/>
                  </a:srgbClr>
                </a:gs>
                <a:gs pos="100000">
                  <a:srgbClr val="F6BF69"/>
                </a:gs>
              </a:gsLst>
              <a:lin ang="5400000" scaled="1"/>
            </a:gradFill>
            <a:ln w="12700">
              <a:solidFill>
                <a:srgbClr val="FF9900"/>
              </a:solidFill>
              <a:miter lim="800000"/>
              <a:headEnd/>
              <a:tailEnd/>
            </a:ln>
            <a:effectLst/>
          </p:spPr>
          <p:txBody>
            <a:bodyPr wrap="none" lIns="92075" tIns="46038" rIns="92075" bIns="46038" anchor="ctr"/>
            <a:lstStyle/>
            <a:p>
              <a:r>
                <a:rPr lang="en-US" altLang="ja-JP" sz="900"/>
                <a:t>Kernel</a:t>
              </a:r>
            </a:p>
          </p:txBody>
        </p:sp>
        <p:sp>
          <p:nvSpPr>
            <p:cNvPr id="1221738" name="Rectangle 106"/>
            <p:cNvSpPr>
              <a:spLocks noChangeArrowheads="1"/>
            </p:cNvSpPr>
            <p:nvPr/>
          </p:nvSpPr>
          <p:spPr bwMode="gray">
            <a:xfrm>
              <a:off x="480" y="3059"/>
              <a:ext cx="3345" cy="129"/>
            </a:xfrm>
            <a:prstGeom prst="rect">
              <a:avLst/>
            </a:prstGeom>
            <a:gradFill rotWithShape="1">
              <a:gsLst>
                <a:gs pos="0">
                  <a:srgbClr val="CC66FF">
                    <a:gamma/>
                    <a:shade val="46275"/>
                    <a:invGamma/>
                  </a:srgbClr>
                </a:gs>
                <a:gs pos="100000">
                  <a:srgbClr val="CC66FF"/>
                </a:gs>
              </a:gsLst>
              <a:lin ang="5400000" scaled="1"/>
            </a:gradFill>
            <a:ln w="12700">
              <a:solidFill>
                <a:srgbClr val="CC00CC"/>
              </a:solidFill>
              <a:miter lim="800000"/>
              <a:headEnd/>
              <a:tailEnd/>
            </a:ln>
            <a:effectLst/>
          </p:spPr>
          <p:txBody>
            <a:bodyPr wrap="none" lIns="92075" tIns="46038" rIns="92075" bIns="46038" anchor="ctr"/>
            <a:lstStyle/>
            <a:p>
              <a:r>
                <a:rPr lang="en-US" altLang="ja-JP" sz="900"/>
                <a:t>Hardware Abstraction Layer (HAL)</a:t>
              </a:r>
            </a:p>
          </p:txBody>
        </p:sp>
        <p:sp>
          <p:nvSpPr>
            <p:cNvPr id="1221739" name="Line 107"/>
            <p:cNvSpPr>
              <a:spLocks noChangeShapeType="1"/>
            </p:cNvSpPr>
            <p:nvPr/>
          </p:nvSpPr>
          <p:spPr bwMode="gray">
            <a:xfrm flipH="1">
              <a:off x="544" y="2062"/>
              <a:ext cx="0" cy="22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0" name="Line 108"/>
            <p:cNvSpPr>
              <a:spLocks noChangeShapeType="1"/>
            </p:cNvSpPr>
            <p:nvPr/>
          </p:nvSpPr>
          <p:spPr bwMode="gray">
            <a:xfrm flipH="1">
              <a:off x="1059" y="1580"/>
              <a:ext cx="0" cy="257"/>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41" name="Line 109"/>
            <p:cNvSpPr>
              <a:spLocks noChangeShapeType="1"/>
            </p:cNvSpPr>
            <p:nvPr/>
          </p:nvSpPr>
          <p:spPr bwMode="gray">
            <a:xfrm>
              <a:off x="105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2" name="Rectangle 110"/>
            <p:cNvSpPr>
              <a:spLocks noChangeArrowheads="1"/>
            </p:cNvSpPr>
            <p:nvPr/>
          </p:nvSpPr>
          <p:spPr bwMode="gray">
            <a:xfrm>
              <a:off x="480" y="2288"/>
              <a:ext cx="2991" cy="128"/>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(kernel mode callable interfaces)</a:t>
              </a:r>
            </a:p>
          </p:txBody>
        </p:sp>
        <p:sp>
          <p:nvSpPr>
            <p:cNvPr id="1221743" name="Rectangle 111"/>
            <p:cNvSpPr>
              <a:spLocks noChangeArrowheads="1"/>
            </p:cNvSpPr>
            <p:nvPr/>
          </p:nvSpPr>
          <p:spPr bwMode="gray">
            <a:xfrm>
              <a:off x="2892"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Configura-</a:t>
              </a:r>
            </a:p>
            <a:p>
              <a:pPr>
                <a:lnSpc>
                  <a:spcPct val="90000"/>
                </a:lnSpc>
              </a:pPr>
              <a:r>
                <a:rPr lang="en-US" altLang="ja-JP" sz="900"/>
                <a:t>tion Mgr</a:t>
              </a:r>
            </a:p>
            <a:p>
              <a:pPr>
                <a:lnSpc>
                  <a:spcPct val="90000"/>
                </a:lnSpc>
              </a:pPr>
              <a:r>
                <a:rPr lang="en-US" altLang="ja-JP" sz="900"/>
                <a:t>(registry)</a:t>
              </a:r>
            </a:p>
          </p:txBody>
        </p:sp>
      </p:grpSp>
      <p:sp>
        <p:nvSpPr>
          <p:cNvPr id="1221745" name="Text Box 113"/>
          <p:cNvSpPr txBox="1">
            <a:spLocks noChangeArrowheads="1"/>
          </p:cNvSpPr>
          <p:nvPr/>
        </p:nvSpPr>
        <p:spPr bwMode="auto">
          <a:xfrm>
            <a:off x="2269482" y="1387301"/>
            <a:ext cx="6841555" cy="276999"/>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各サブシステムはユーザーモードで稼動するため、障害は局所化されカーネルは障害から保護される</a:t>
            </a:r>
          </a:p>
        </p:txBody>
      </p:sp>
      <p:sp>
        <p:nvSpPr>
          <p:cNvPr id="1221747" name="Text Box 115"/>
          <p:cNvSpPr txBox="1">
            <a:spLocks noChangeArrowheads="1"/>
          </p:cNvSpPr>
          <p:nvPr/>
        </p:nvSpPr>
        <p:spPr bwMode="auto">
          <a:xfrm>
            <a:off x="6205568" y="6072207"/>
            <a:ext cx="4786976" cy="461665"/>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中核となる機能のみをカーネルとし、可搬性向上や構造の</a:t>
            </a:r>
            <a:br>
              <a:rPr lang="en-US" altLang="ja-JP" sz="1200" dirty="0">
                <a:solidFill>
                  <a:srgbClr val="FFFFFF"/>
                </a:solidFill>
              </a:rPr>
            </a:br>
            <a:r>
              <a:rPr lang="ja-JP" altLang="en-US" sz="1200" dirty="0">
                <a:solidFill>
                  <a:srgbClr val="FFFFFF"/>
                </a:solidFill>
              </a:rPr>
              <a:t>複雑化防止とともに堅牢性を向上</a:t>
            </a:r>
          </a:p>
        </p:txBody>
      </p:sp>
      <p:sp>
        <p:nvSpPr>
          <p:cNvPr id="1221749" name="Text Box 117"/>
          <p:cNvSpPr txBox="1">
            <a:spLocks noChangeArrowheads="1"/>
          </p:cNvSpPr>
          <p:nvPr/>
        </p:nvSpPr>
        <p:spPr bwMode="auto">
          <a:xfrm>
            <a:off x="8832850" y="4062426"/>
            <a:ext cx="1714500" cy="866772"/>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r>
              <a:rPr lang="ja-JP" altLang="en-US" sz="1200" dirty="0">
                <a:solidFill>
                  <a:srgbClr val="FFFFFF"/>
                </a:solidFill>
              </a:rPr>
              <a:t>カーネルモードは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0</a:t>
            </a:r>
            <a:r>
              <a:rPr lang="ja-JP" altLang="en-US" sz="1200" dirty="0">
                <a:solidFill>
                  <a:srgbClr val="FFFFFF"/>
                </a:solidFill>
              </a:rPr>
              <a:t>モードで稼動し、ユーザーモードから</a:t>
            </a:r>
            <a:br>
              <a:rPr lang="en-US" altLang="ja-JP" sz="1200" dirty="0">
                <a:solidFill>
                  <a:srgbClr val="FFFFFF"/>
                </a:solidFill>
              </a:rPr>
            </a:br>
            <a:r>
              <a:rPr lang="ja-JP" altLang="en-US" sz="1200" dirty="0">
                <a:solidFill>
                  <a:srgbClr val="FFFFFF"/>
                </a:solidFill>
              </a:rPr>
              <a:t>保護される</a:t>
            </a:r>
          </a:p>
        </p:txBody>
      </p:sp>
      <p:sp>
        <p:nvSpPr>
          <p:cNvPr id="1221751" name="Text Box 119"/>
          <p:cNvSpPr txBox="1">
            <a:spLocks noChangeArrowheads="1"/>
          </p:cNvSpPr>
          <p:nvPr/>
        </p:nvSpPr>
        <p:spPr bwMode="auto">
          <a:xfrm>
            <a:off x="8882082" y="2357431"/>
            <a:ext cx="1714500" cy="1017578"/>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ja-JP" altLang="en-US" sz="1200" dirty="0">
                <a:solidFill>
                  <a:srgbClr val="FFFFFF"/>
                </a:solidFill>
              </a:rPr>
              <a:t>ユーザーモードは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3</a:t>
            </a:r>
            <a:r>
              <a:rPr lang="ja-JP" altLang="en-US" sz="1200" dirty="0">
                <a:solidFill>
                  <a:srgbClr val="FFFFFF"/>
                </a:solidFill>
              </a:rPr>
              <a:t>モードで稼動し、カーネルモードに直接アクセスできない</a:t>
            </a:r>
          </a:p>
        </p:txBody>
      </p:sp>
      <p:sp>
        <p:nvSpPr>
          <p:cNvPr id="1221753" name="Text Box 121"/>
          <p:cNvSpPr txBox="1">
            <a:spLocks noChangeArrowheads="1"/>
          </p:cNvSpPr>
          <p:nvPr/>
        </p:nvSpPr>
        <p:spPr bwMode="auto">
          <a:xfrm>
            <a:off x="1116875" y="6072206"/>
            <a:ext cx="4979125" cy="461664"/>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en-US" altLang="ja-JP" sz="1200" dirty="0">
                <a:solidFill>
                  <a:srgbClr val="FFFFFF"/>
                </a:solidFill>
              </a:rPr>
              <a:t>Windows</a:t>
            </a:r>
            <a:r>
              <a:rPr lang="ja-JP" altLang="en-US" sz="1200" dirty="0">
                <a:solidFill>
                  <a:srgbClr val="FFFFFF"/>
                </a:solidFill>
              </a:rPr>
              <a:t>のカーネルモードライトプロテクションによって</a:t>
            </a:r>
            <a:br>
              <a:rPr lang="en-US" altLang="ja-JP" sz="1200" dirty="0">
                <a:solidFill>
                  <a:srgbClr val="FFFFFF"/>
                </a:solidFill>
              </a:rPr>
            </a:br>
            <a:r>
              <a:rPr lang="ja-JP" altLang="en-US" sz="1200" dirty="0">
                <a:solidFill>
                  <a:srgbClr val="FFFFFF"/>
                </a:solidFill>
              </a:rPr>
              <a:t>カーネル内の各サブ機能・デバイスドライバはリードオンリーとなり保護される</a:t>
            </a:r>
          </a:p>
        </p:txBody>
      </p:sp>
      <p:sp>
        <p:nvSpPr>
          <p:cNvPr id="122" name="タイトル 121"/>
          <p:cNvSpPr>
            <a:spLocks noGrp="1"/>
          </p:cNvSpPr>
          <p:nvPr>
            <p:ph type="title"/>
          </p:nvPr>
        </p:nvSpPr>
        <p:spPr/>
        <p:txBody>
          <a:bodyPr/>
          <a:lstStyle/>
          <a:p>
            <a:r>
              <a:rPr kumimoji="1" lang="en-US" altLang="ja-JP" dirty="0">
                <a:solidFill>
                  <a:srgbClr val="000000"/>
                </a:solidFill>
              </a:rPr>
              <a:t>NT Kernel </a:t>
            </a:r>
            <a:r>
              <a:rPr kumimoji="1" lang="ja-JP" altLang="en-US" dirty="0">
                <a:solidFill>
                  <a:srgbClr val="000000"/>
                </a:solidFill>
              </a:rPr>
              <a:t>アーキテクチャ</a:t>
            </a:r>
            <a:br>
              <a:rPr kumimoji="1" lang="en-US" altLang="ja-JP" dirty="0">
                <a:solidFill>
                  <a:srgbClr val="000000"/>
                </a:solidFill>
              </a:rPr>
            </a:br>
            <a:r>
              <a:rPr lang="ja-JP" altLang="en-US" sz="2400" dirty="0">
                <a:solidFill>
                  <a:srgbClr val="000000"/>
                </a:solidFill>
              </a:rPr>
              <a:t>ある意味ここを理解すれば</a:t>
            </a:r>
            <a:r>
              <a:rPr lang="en-US" altLang="ja-JP" sz="2400" dirty="0">
                <a:solidFill>
                  <a:srgbClr val="000000"/>
                </a:solidFill>
              </a:rPr>
              <a:t>Windows OS </a:t>
            </a:r>
            <a:r>
              <a:rPr lang="ja-JP" altLang="en-US" sz="2400" dirty="0">
                <a:solidFill>
                  <a:srgbClr val="000000"/>
                </a:solidFill>
              </a:rPr>
              <a:t>は大体理解したと同じ</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 10"/>
          <p:cNvSpPr>
            <a:spLocks noGrp="1"/>
          </p:cNvSpPr>
          <p:nvPr>
            <p:ph sz="quarter" idx="10"/>
          </p:nvPr>
        </p:nvSpPr>
        <p:spPr/>
        <p:txBody>
          <a:bodyPr/>
          <a:lstStyle/>
          <a:p>
            <a:pPr marL="530615" indent="-530615">
              <a:buFont typeface="Wingdings" pitchFamily="2" charset="2"/>
              <a:buChar char="l"/>
            </a:pPr>
            <a:r>
              <a:rPr lang="ja-JP" altLang="en-US" sz="2900" dirty="0">
                <a:latin typeface="+mn-ea"/>
              </a:rPr>
              <a:t>コンピュータに関わる全ての人はコンピュータの</a:t>
            </a:r>
            <a:br>
              <a:rPr lang="en-US" altLang="ja-JP" sz="2900" dirty="0">
                <a:latin typeface="+mn-ea"/>
              </a:rPr>
            </a:br>
            <a:r>
              <a:rPr lang="ja-JP" altLang="en-US" sz="2900" dirty="0">
                <a:latin typeface="+mn-ea"/>
              </a:rPr>
              <a:t>歴史を学ぶべきである。そうすれば今なぜ</a:t>
            </a:r>
            <a:br>
              <a:rPr lang="en-US" altLang="ja-JP" sz="2900" dirty="0">
                <a:latin typeface="+mn-ea"/>
              </a:rPr>
            </a:br>
            <a:r>
              <a:rPr lang="ja-JP" altLang="en-US" sz="2900" dirty="0">
                <a:latin typeface="+mn-ea"/>
              </a:rPr>
              <a:t>このコンピュータが目の前にあるか、理解できる</a:t>
            </a:r>
            <a:endParaRPr lang="en-US" altLang="ja-JP" sz="2900" dirty="0">
              <a:latin typeface="+mn-ea"/>
            </a:endParaRPr>
          </a:p>
          <a:p>
            <a:pPr algn="r">
              <a:buNone/>
            </a:pPr>
            <a:br>
              <a:rPr lang="en-US" altLang="ja-JP" sz="2900" dirty="0">
                <a:latin typeface="+mn-ea"/>
              </a:rPr>
            </a:br>
            <a:r>
              <a:rPr lang="ja-JP" altLang="en-US" sz="2800" i="1" u="sng" dirty="0">
                <a:latin typeface="+mn-ea"/>
              </a:rPr>
              <a:t>坂村　健（東京大学教授）</a:t>
            </a:r>
            <a:endParaRPr lang="en-US" altLang="ja-JP" sz="2800" i="1" u="sng" dirty="0">
              <a:latin typeface="+mn-ea"/>
            </a:endParaRPr>
          </a:p>
          <a:p>
            <a:pPr algn="r">
              <a:buNone/>
            </a:pPr>
            <a:r>
              <a:rPr lang="en-US" altLang="ja-JP" sz="2800" i="1" u="sng" dirty="0">
                <a:latin typeface="+mn-ea"/>
              </a:rPr>
              <a:t>TRON</a:t>
            </a:r>
            <a:r>
              <a:rPr lang="ja-JP" altLang="en-US" sz="2800" i="1" u="sng" dirty="0">
                <a:latin typeface="+mn-ea"/>
              </a:rPr>
              <a:t>の提唱者</a:t>
            </a:r>
          </a:p>
        </p:txBody>
      </p:sp>
      <p:sp>
        <p:nvSpPr>
          <p:cNvPr id="9" name="タイトル 8"/>
          <p:cNvSpPr>
            <a:spLocks noGrp="1"/>
          </p:cNvSpPr>
          <p:nvPr>
            <p:ph type="title"/>
          </p:nvPr>
        </p:nvSpPr>
        <p:spPr/>
        <p:txBody>
          <a:bodyPr/>
          <a:lstStyle/>
          <a:p>
            <a:r>
              <a:rPr kumimoji="1" lang="ja-JP" altLang="en-US" dirty="0"/>
              <a:t>なぜ歴史か？</a:t>
            </a:r>
          </a:p>
        </p:txBody>
      </p:sp>
      <p:pic>
        <p:nvPicPr>
          <p:cNvPr id="1026" name="Picture 2" descr="坂村健">
            <a:hlinkClick r:id="rId3"/>
          </p:cNvPr>
          <p:cNvPicPr>
            <a:picLocks noChangeAspect="1" noChangeArrowheads="1"/>
          </p:cNvPicPr>
          <p:nvPr/>
        </p:nvPicPr>
        <p:blipFill>
          <a:blip r:embed="rId4" cstate="print"/>
          <a:srcRect/>
          <a:stretch>
            <a:fillRect/>
          </a:stretch>
        </p:blipFill>
        <p:spPr bwMode="auto">
          <a:xfrm>
            <a:off x="6596067" y="4071942"/>
            <a:ext cx="884571" cy="1285714"/>
          </a:xfrm>
          <a:prstGeom prst="rect">
            <a:avLst/>
          </a:prstGeom>
          <a:noFill/>
          <a:effectLst>
            <a:outerShdw blurRad="50800" dist="38100" dir="8100000" algn="tr" rotWithShape="0">
              <a:prstClr val="black">
                <a:alpha val="40000"/>
              </a:prstClr>
            </a:outerShdw>
          </a:effec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bwMode="auto">
          <a:xfrm>
            <a:off x="1706782" y="1135117"/>
            <a:ext cx="8786842" cy="5490912"/>
          </a:xfrm>
          <a:prstGeom prst="rect">
            <a:avLst/>
          </a:prstGeom>
          <a:gradFill flip="none" rotWithShape="1">
            <a:gsLst>
              <a:gs pos="0">
                <a:srgbClr val="00B0F0">
                  <a:alpha val="60000"/>
                </a:srgbClr>
              </a:gs>
              <a:gs pos="50000">
                <a:srgbClr val="0070C0">
                  <a:alpha val="70000"/>
                </a:srgbClr>
              </a:gs>
              <a:gs pos="100000">
                <a:schemeClr val="accent4">
                  <a:lumMod val="75000"/>
                </a:schemeClr>
              </a:gs>
            </a:gsLst>
            <a:lin ang="5400000" scaled="0"/>
            <a:tileRect/>
          </a:gradFill>
          <a:ln>
            <a:headEnd type="none" w="med" len="med"/>
            <a:tailEnd type="none" w="med" len="med"/>
          </a:ln>
          <a:scene3d>
            <a:camera prst="orthographicFront">
              <a:rot lat="0" lon="0" rev="0"/>
            </a:camera>
            <a:lightRig rig="brightRoom" dir="t"/>
          </a:scene3d>
          <a:sp3d extrusionH="76200" prstMaterial="softEdge">
            <a:bevelT w="31750" h="57150"/>
            <a:extrusionClr>
              <a:schemeClr val="tx1"/>
            </a:extrusionClr>
            <a:contourClr>
              <a:schemeClr val="accent2"/>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endParaRPr>
          </a:p>
        </p:txBody>
      </p:sp>
      <p:sp>
        <p:nvSpPr>
          <p:cNvPr id="104" name="コンテンツ プレースホルダ 2"/>
          <p:cNvSpPr txBox="1">
            <a:spLocks/>
          </p:cNvSpPr>
          <p:nvPr/>
        </p:nvSpPr>
        <p:spPr>
          <a:xfrm>
            <a:off x="1849658" y="4788563"/>
            <a:ext cx="8286808" cy="1500198"/>
          </a:xfrm>
          <a:prstGeom prst="rect">
            <a:avLst/>
          </a:prstGeom>
        </p:spPr>
        <p:txBody>
          <a:bodyPr vert="horz" lIns="0" tIns="108000" rIns="0" bIns="0" rtlCol="0">
            <a:normAutofit/>
          </a:bodyPr>
          <a:lstStyle/>
          <a:p>
            <a:pPr marL="817200" lvl="3" indent="-169863" defTabSz="914363">
              <a:spcBef>
                <a:spcPct val="20000"/>
              </a:spcBef>
              <a:buBlip>
                <a:blip r:embed="rId6"/>
              </a:buBlip>
              <a:tabLst>
                <a:tab pos="182563" algn="l"/>
              </a:tabLst>
            </a:pPr>
            <a:endParaRPr lang="ja-JP" altLang="en-US" dirty="0">
              <a:cs typeface="メイリオ" pitchFamily="50" charset="-128"/>
            </a:endParaRPr>
          </a:p>
          <a:p>
            <a:pPr marL="360000" lvl="2" indent="-169863" defTabSz="914363">
              <a:spcBef>
                <a:spcPct val="20000"/>
              </a:spcBef>
              <a:buBlip>
                <a:blip r:embed="rId6"/>
              </a:buBlip>
              <a:tabLst>
                <a:tab pos="182563" algn="l"/>
              </a:tabLst>
            </a:pPr>
            <a:endParaRPr lang="en-US" altLang="ja-JP" sz="1600" dirty="0">
              <a:cs typeface="メイリオ" pitchFamily="50" charset="-128"/>
            </a:endParaRPr>
          </a:p>
        </p:txBody>
      </p:sp>
      <p:cxnSp>
        <p:nvCxnSpPr>
          <p:cNvPr id="105" name="直線コネクタ 104"/>
          <p:cNvCxnSpPr/>
          <p:nvPr/>
        </p:nvCxnSpPr>
        <p:spPr>
          <a:xfrm>
            <a:off x="1921096" y="5266789"/>
            <a:ext cx="8143932"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角丸四角形吹き出し 105"/>
          <p:cNvSpPr/>
          <p:nvPr>
            <p:custDataLst>
              <p:tags r:id="rId1"/>
            </p:custDataLst>
          </p:nvPr>
        </p:nvSpPr>
        <p:spPr bwMode="auto">
          <a:xfrm>
            <a:off x="1766701" y="4298466"/>
            <a:ext cx="1945385" cy="917422"/>
          </a:xfrm>
          <a:prstGeom prst="wedgeRoundRectCallout">
            <a:avLst>
              <a:gd name="adj1" fmla="val -38628"/>
              <a:gd name="adj2" fmla="val -69824"/>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en-US" altLang="ja-JP" sz="1400" dirty="0">
                <a:solidFill>
                  <a:srgbClr val="FFFFFF"/>
                </a:solidFill>
                <a:cs typeface="メイリオ" pitchFamily="50" charset="-128"/>
              </a:rPr>
              <a:t>GUI</a:t>
            </a:r>
            <a:r>
              <a:rPr lang="ja-JP" altLang="en-US" sz="1400" dirty="0">
                <a:solidFill>
                  <a:srgbClr val="FFFFFF"/>
                </a:solidFill>
                <a:cs typeface="メイリオ" pitchFamily="50" charset="-128"/>
              </a:rPr>
              <a:t> の強化</a:t>
            </a:r>
            <a:endParaRPr kumimoji="0" lang="en-US" altLang="ja-JP" sz="1400" dirty="0">
              <a:solidFill>
                <a:srgbClr val="FFFFFF"/>
              </a:solidFill>
              <a:cs typeface="メイリオ" pitchFamily="50" charset="-128"/>
            </a:endParaRPr>
          </a:p>
          <a:p>
            <a:pPr algn="ctr" defTabSz="1096963" fontAlgn="base">
              <a:spcBef>
                <a:spcPct val="0"/>
              </a:spcBef>
              <a:spcAft>
                <a:spcPct val="0"/>
              </a:spcAft>
            </a:pPr>
            <a:r>
              <a:rPr kumimoji="0" lang="en-US" altLang="ja-JP" sz="1400" dirty="0">
                <a:solidFill>
                  <a:srgbClr val="FFFFFF"/>
                </a:solidFill>
                <a:cs typeface="メイリオ" pitchFamily="50" charset="-128"/>
              </a:rPr>
              <a:t>32bit</a:t>
            </a:r>
            <a:r>
              <a:rPr kumimoji="0" lang="ja-JP" altLang="en-US" sz="1400" dirty="0">
                <a:solidFill>
                  <a:srgbClr val="FFFFFF"/>
                </a:solidFill>
                <a:cs typeface="メイリオ" pitchFamily="50" charset="-128"/>
              </a:rPr>
              <a:t> 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コモディティ化</a:t>
            </a:r>
          </a:p>
        </p:txBody>
      </p:sp>
      <p:sp>
        <p:nvSpPr>
          <p:cNvPr id="107" name="角丸四角形吹き出し 106"/>
          <p:cNvSpPr/>
          <p:nvPr>
            <p:custDataLst>
              <p:tags r:id="rId2"/>
            </p:custDataLst>
          </p:nvPr>
        </p:nvSpPr>
        <p:spPr bwMode="auto">
          <a:xfrm>
            <a:off x="3784407" y="4314189"/>
            <a:ext cx="2541319" cy="901699"/>
          </a:xfrm>
          <a:prstGeom prst="wedgeRoundRectCallout">
            <a:avLst>
              <a:gd name="adj1" fmla="val -35193"/>
              <a:gd name="adj2" fmla="val -79450"/>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ja-JP" altLang="en-US" sz="1400" dirty="0">
                <a:solidFill>
                  <a:srgbClr val="FFFFFF"/>
                </a:solidFill>
                <a:cs typeface="メイリオ" pitchFamily="50" charset="-128"/>
              </a:rPr>
              <a:t>ビジネス、コンシューマー向け製品の統合</a:t>
            </a:r>
            <a:br>
              <a:rPr lang="en-US" altLang="ja-JP" sz="1400" dirty="0">
                <a:solidFill>
                  <a:srgbClr val="FFFFFF"/>
                </a:solidFill>
                <a:cs typeface="メイリオ" pitchFamily="50" charset="-128"/>
              </a:rPr>
            </a:br>
            <a:r>
              <a:rPr lang="ja-JP" altLang="en-US" sz="1400" dirty="0">
                <a:solidFill>
                  <a:srgbClr val="FFFFFF"/>
                </a:solidFill>
                <a:cs typeface="メイリオ" pitchFamily="50" charset="-128"/>
              </a:rPr>
              <a:t>セキュリティ機能の充実</a:t>
            </a:r>
            <a:endParaRPr kumimoji="0" lang="en-US" altLang="ja-JP" sz="1400" dirty="0">
              <a:solidFill>
                <a:srgbClr val="FFFFFF"/>
              </a:solidFill>
              <a:cs typeface="メイリオ" pitchFamily="50" charset="-128"/>
            </a:endParaRPr>
          </a:p>
        </p:txBody>
      </p:sp>
      <p:sp>
        <p:nvSpPr>
          <p:cNvPr id="109" name="角丸四角形吹き出し 108"/>
          <p:cNvSpPr/>
          <p:nvPr>
            <p:custDataLst>
              <p:tags r:id="rId3"/>
            </p:custDataLst>
          </p:nvPr>
        </p:nvSpPr>
        <p:spPr bwMode="auto">
          <a:xfrm>
            <a:off x="6616022" y="4310113"/>
            <a:ext cx="2726037" cy="905774"/>
          </a:xfrm>
          <a:prstGeom prst="wedgeRoundRectCallout">
            <a:avLst>
              <a:gd name="adj1" fmla="val -41987"/>
              <a:gd name="adj2" fmla="val -83952"/>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cs typeface="メイリオ" pitchFamily="50" charset="-128"/>
              </a:rPr>
              <a:t>インターフェースの強化</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ニーズの多様化に対応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セキュリティのさらなる強化</a:t>
            </a:r>
          </a:p>
        </p:txBody>
      </p:sp>
      <p:sp>
        <p:nvSpPr>
          <p:cNvPr id="110" name="Rectangle 75"/>
          <p:cNvSpPr/>
          <p:nvPr/>
        </p:nvSpPr>
        <p:spPr>
          <a:xfrm>
            <a:off x="4348457" y="5392276"/>
            <a:ext cx="1640193" cy="954107"/>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ブロードバンド化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ワイヤレス化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Web</a:t>
            </a:r>
            <a:r>
              <a:rPr lang="ja-JP" altLang="en-US" sz="1400" dirty="0">
                <a:effectLst>
                  <a:outerShdw blurRad="38100" dist="38100" dir="2700000" algn="tl">
                    <a:srgbClr val="000000">
                      <a:alpha val="43137"/>
                    </a:srgbClr>
                  </a:outerShdw>
                </a:effectLst>
                <a:cs typeface="メイリオ" pitchFamily="50" charset="-128"/>
              </a:rPr>
              <a:t> システム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ノート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普及</a:t>
            </a:r>
            <a:endParaRPr lang="en-US" sz="1400" dirty="0">
              <a:effectLst>
                <a:outerShdw blurRad="38100" dist="38100" dir="2700000" algn="tl">
                  <a:srgbClr val="000000">
                    <a:alpha val="43137"/>
                  </a:srgbClr>
                </a:outerShdw>
              </a:effectLst>
              <a:cs typeface="メイリオ" pitchFamily="50" charset="-128"/>
            </a:endParaRPr>
          </a:p>
        </p:txBody>
      </p:sp>
      <p:sp>
        <p:nvSpPr>
          <p:cNvPr id="111" name="Rectangle 75"/>
          <p:cNvSpPr/>
          <p:nvPr/>
        </p:nvSpPr>
        <p:spPr>
          <a:xfrm>
            <a:off x="1734707" y="5392276"/>
            <a:ext cx="2619715" cy="954107"/>
          </a:xfrm>
          <a:prstGeom prst="rect">
            <a:avLst/>
          </a:prstGeom>
          <a:noFill/>
        </p:spPr>
        <p:txBody>
          <a:bodyPr wrap="squar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の普及</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ネットワーク化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C/S</a:t>
            </a:r>
            <a:r>
              <a:rPr lang="ja-JP" altLang="en-US" sz="1400" dirty="0">
                <a:effectLst>
                  <a:outerShdw blurRad="38100" dist="38100" dir="2700000" algn="tl">
                    <a:srgbClr val="000000">
                      <a:alpha val="43137"/>
                    </a:srgbClr>
                  </a:outerShdw>
                </a:effectLst>
                <a:cs typeface="メイリオ" pitchFamily="50" charset="-128"/>
              </a:rPr>
              <a:t> 型 </a:t>
            </a:r>
            <a:r>
              <a:rPr lang="ja-JP" altLang="en-US" sz="1400" spc="-100" dirty="0">
                <a:effectLst>
                  <a:outerShdw blurRad="38100" dist="38100" dir="2700000" algn="tl">
                    <a:srgbClr val="000000">
                      <a:alpha val="43137"/>
                    </a:srgbClr>
                  </a:outerShdw>
                </a:effectLst>
                <a:cs typeface="メイリオ" pitchFamily="50" charset="-128"/>
              </a:rPr>
              <a:t>コンピューティング</a:t>
            </a:r>
            <a:endParaRPr lang="en-US" altLang="ja-JP" sz="1400" spc="-1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spc="-100" dirty="0">
                <a:effectLst>
                  <a:outerShdw blurRad="38100" dist="38100" dir="2700000" algn="tl">
                    <a:srgbClr val="000000">
                      <a:alpha val="43137"/>
                    </a:srgbClr>
                  </a:outerShdw>
                </a:effectLst>
                <a:cs typeface="メイリオ" pitchFamily="50" charset="-128"/>
              </a:rPr>
              <a:t> インターネット普及</a:t>
            </a:r>
            <a:endParaRPr lang="en-US" sz="1400" spc="-100" dirty="0">
              <a:effectLst>
                <a:outerShdw blurRad="38100" dist="38100" dir="2700000" algn="tl">
                  <a:srgbClr val="000000">
                    <a:alpha val="43137"/>
                  </a:srgbClr>
                </a:outerShdw>
              </a:effectLst>
              <a:cs typeface="メイリオ" pitchFamily="50" charset="-128"/>
            </a:endParaRPr>
          </a:p>
        </p:txBody>
      </p:sp>
      <p:sp>
        <p:nvSpPr>
          <p:cNvPr id="112" name="Rectangle 75"/>
          <p:cNvSpPr/>
          <p:nvPr/>
        </p:nvSpPr>
        <p:spPr>
          <a:xfrm>
            <a:off x="6283248" y="5392276"/>
            <a:ext cx="1869423" cy="1169551"/>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マルウェアの増加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モバイル利用増加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データ量の増加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ストレージ大容量化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endParaRPr lang="en-US" sz="1400" dirty="0">
              <a:effectLst>
                <a:outerShdw blurRad="38100" dist="38100" dir="2700000" algn="tl">
                  <a:srgbClr val="000000">
                    <a:alpha val="43137"/>
                  </a:srgbClr>
                </a:outerShdw>
              </a:effectLst>
              <a:cs typeface="メイリオ" pitchFamily="50" charset="-128"/>
            </a:endParaRPr>
          </a:p>
        </p:txBody>
      </p:sp>
      <p:sp>
        <p:nvSpPr>
          <p:cNvPr id="113" name="Rectangle 75"/>
          <p:cNvSpPr/>
          <p:nvPr/>
        </p:nvSpPr>
        <p:spPr>
          <a:xfrm>
            <a:off x="8218038" y="5392275"/>
            <a:ext cx="2151302" cy="738664"/>
          </a:xfrm>
          <a:prstGeom prst="rect">
            <a:avLst/>
          </a:prstGeom>
          <a:noFill/>
        </p:spPr>
        <p:txBody>
          <a:bodyPr wrap="square">
            <a:spAutoFit/>
          </a:bodyPr>
          <a:lstStyle/>
          <a:p>
            <a:pPr>
              <a:buFont typeface="Wingdings" pitchFamily="2" charset="2"/>
              <a:buChar char="ü"/>
            </a:pPr>
            <a:r>
              <a:rPr lang="en-US" altLang="ja-JP" sz="1400" dirty="0">
                <a:effectLst>
                  <a:outerShdw blurRad="38100" dist="38100" dir="2700000" algn="tl">
                    <a:srgbClr val="000000">
                      <a:alpha val="43137"/>
                    </a:srgbClr>
                  </a:outerShdw>
                </a:effectLst>
                <a:cs typeface="メイリオ" pitchFamily="50" charset="-128"/>
              </a:rPr>
              <a:t>J-SOX</a:t>
            </a:r>
            <a:r>
              <a:rPr lang="ja-JP" altLang="en-US" sz="1400" dirty="0">
                <a:effectLst>
                  <a:outerShdw blurRad="38100" dist="38100" dir="2700000" algn="tl">
                    <a:srgbClr val="000000">
                      <a:alpha val="43137"/>
                    </a:srgbClr>
                  </a:outerShdw>
                </a:effectLst>
                <a:cs typeface="メイリオ" pitchFamily="50" charset="-128"/>
              </a:rPr>
              <a:t> 施行</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情報漏洩事件の増加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利用形態の多様化</a:t>
            </a:r>
            <a:endParaRPr lang="en-US" altLang="ja-JP" sz="1400" dirty="0">
              <a:effectLst>
                <a:outerShdw blurRad="38100" dist="38100" dir="2700000" algn="tl">
                  <a:srgbClr val="000000">
                    <a:alpha val="43137"/>
                  </a:srgbClr>
                </a:outerShdw>
              </a:effectLst>
              <a:cs typeface="メイリオ" pitchFamily="50" charset="-128"/>
            </a:endParaRPr>
          </a:p>
        </p:txBody>
      </p:sp>
      <p:pic>
        <p:nvPicPr>
          <p:cNvPr id="46" name="Picture 2" descr="C:\Users\arib\Pictures\Presentation Stuff\Timeline1.png"/>
          <p:cNvPicPr>
            <a:picLocks noChangeAspect="1" noChangeArrowheads="1"/>
          </p:cNvPicPr>
          <p:nvPr/>
        </p:nvPicPr>
        <p:blipFill>
          <a:blip r:embed="rId7" cstate="print"/>
          <a:srcRect/>
          <a:stretch>
            <a:fillRect/>
          </a:stretch>
        </p:blipFill>
        <p:spPr bwMode="auto">
          <a:xfrm>
            <a:off x="1735226" y="3263663"/>
            <a:ext cx="8759348" cy="832754"/>
          </a:xfrm>
          <a:prstGeom prst="rect">
            <a:avLst/>
          </a:prstGeom>
          <a:noFill/>
        </p:spPr>
      </p:pic>
      <p:grpSp>
        <p:nvGrpSpPr>
          <p:cNvPr id="3" name="グループ化 46"/>
          <p:cNvGrpSpPr/>
          <p:nvPr/>
        </p:nvGrpSpPr>
        <p:grpSpPr bwMode="ltGray">
          <a:xfrm>
            <a:off x="1936796" y="2055187"/>
            <a:ext cx="1916121" cy="547463"/>
            <a:chOff x="214282" y="2214554"/>
            <a:chExt cx="2000264" cy="571504"/>
          </a:xfrm>
        </p:grpSpPr>
        <p:sp>
          <p:nvSpPr>
            <p:cNvPr id="49" name="Right Arrow 5"/>
            <p:cNvSpPr/>
            <p:nvPr/>
          </p:nvSpPr>
          <p:spPr bwMode="ltGray">
            <a:xfrm>
              <a:off x="214282" y="2214554"/>
              <a:ext cx="2000264" cy="571504"/>
            </a:xfrm>
            <a:prstGeom prst="rightArrow">
              <a:avLst/>
            </a:prstGeom>
            <a:gradFill flip="none" rotWithShape="1">
              <a:gsLst>
                <a:gs pos="0">
                  <a:srgbClr val="FFFFFF"/>
                </a:gs>
                <a:gs pos="15000">
                  <a:srgbClr val="7DCC2E">
                    <a:alpha val="80000"/>
                  </a:srgbClr>
                </a:gs>
                <a:gs pos="28000">
                  <a:srgbClr val="7DCC2E">
                    <a:alpha val="54000"/>
                  </a:srgbClr>
                </a:gs>
                <a:gs pos="50000">
                  <a:srgbClr val="7DCC2E">
                    <a:lumMod val="50000"/>
                    <a:alpha val="54000"/>
                  </a:srgbClr>
                </a:gs>
                <a:gs pos="70000">
                  <a:srgbClr val="7DCC2E">
                    <a:lumMod val="50000"/>
                    <a:alpha val="70000"/>
                  </a:srgbClr>
                </a:gs>
                <a:gs pos="100000">
                  <a:srgbClr val="7DCC2E">
                    <a:alpha val="76000"/>
                  </a:srgbClr>
                </a:gs>
              </a:gsLst>
              <a:lin ang="10800000" scaled="0"/>
              <a:tileRect/>
            </a:gradFill>
            <a:ln w="6350" cap="flat" cmpd="sng" algn="ctr">
              <a:solidFill>
                <a:srgbClr val="7DCC2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50" name="TextBox 24"/>
            <p:cNvSpPr txBox="1"/>
            <p:nvPr/>
          </p:nvSpPr>
          <p:spPr bwMode="ltGray">
            <a:xfrm>
              <a:off x="357158" y="2321499"/>
              <a:ext cx="1785950" cy="353417"/>
            </a:xfrm>
            <a:prstGeom prst="rect">
              <a:avLst/>
            </a:prstGeom>
            <a:noFill/>
          </p:spPr>
          <p:txBody>
            <a:bodyPr wrap="square" lIns="91436" tIns="45718" rIns="91436" bIns="45718" rtlCol="0">
              <a:spAutoFit/>
            </a:bodyPr>
            <a:lstStyle/>
            <a:p>
              <a:pPr algn="ctr"/>
              <a:r>
                <a:rPr lang="en-US" sz="1600" dirty="0">
                  <a:solidFill>
                    <a:srgbClr val="FFFFFF"/>
                  </a:solidFill>
                </a:rPr>
                <a:t>NT4 </a:t>
              </a:r>
              <a:r>
                <a:rPr lang="ja-JP" altLang="en-US" sz="1600" dirty="0">
                  <a:solidFill>
                    <a:srgbClr val="FFFFFF"/>
                  </a:solidFill>
                </a:rPr>
                <a:t>カーネル</a:t>
              </a:r>
            </a:p>
          </p:txBody>
        </p:sp>
      </p:grpSp>
      <p:sp>
        <p:nvSpPr>
          <p:cNvPr id="51" name="TextBox 37"/>
          <p:cNvSpPr txBox="1"/>
          <p:nvPr/>
        </p:nvSpPr>
        <p:spPr>
          <a:xfrm>
            <a:off x="1974217"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1995</a:t>
            </a:r>
            <a:endParaRPr lang="en-US" sz="2700" i="1" dirty="0">
              <a:solidFill>
                <a:schemeClr val="bg1"/>
              </a:solidFill>
              <a:effectLst>
                <a:glow rad="101600">
                  <a:schemeClr val="tx2">
                    <a:alpha val="60000"/>
                  </a:schemeClr>
                </a:glow>
              </a:effectLst>
            </a:endParaRPr>
          </a:p>
        </p:txBody>
      </p:sp>
      <p:sp>
        <p:nvSpPr>
          <p:cNvPr id="56" name="TextBox 38"/>
          <p:cNvSpPr txBox="1"/>
          <p:nvPr/>
        </p:nvSpPr>
        <p:spPr>
          <a:xfrm>
            <a:off x="3422878"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2000</a:t>
            </a:r>
            <a:endParaRPr lang="en-US" sz="2700" i="1" dirty="0">
              <a:solidFill>
                <a:schemeClr val="bg1"/>
              </a:solidFill>
              <a:effectLst>
                <a:glow rad="101600">
                  <a:schemeClr val="tx2">
                    <a:alpha val="60000"/>
                  </a:schemeClr>
                </a:glow>
              </a:effectLst>
            </a:endParaRPr>
          </a:p>
        </p:txBody>
      </p:sp>
      <p:sp>
        <p:nvSpPr>
          <p:cNvPr id="61" name="TextBox 39"/>
          <p:cNvSpPr txBox="1"/>
          <p:nvPr/>
        </p:nvSpPr>
        <p:spPr>
          <a:xfrm>
            <a:off x="4871538"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3</a:t>
            </a:r>
            <a:endParaRPr lang="en-US" sz="2700" i="1" dirty="0">
              <a:solidFill>
                <a:schemeClr val="bg1"/>
              </a:solidFill>
              <a:effectLst>
                <a:glow rad="101600">
                  <a:schemeClr val="tx2">
                    <a:alpha val="60000"/>
                  </a:schemeClr>
                </a:glow>
              </a:effectLst>
            </a:endParaRPr>
          </a:p>
        </p:txBody>
      </p:sp>
      <p:sp>
        <p:nvSpPr>
          <p:cNvPr id="63" name="TextBox 40"/>
          <p:cNvSpPr txBox="1"/>
          <p:nvPr/>
        </p:nvSpPr>
        <p:spPr>
          <a:xfrm>
            <a:off x="632020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6</a:t>
            </a:r>
            <a:endParaRPr lang="en-US" sz="2700" i="1" dirty="0">
              <a:solidFill>
                <a:schemeClr val="bg1"/>
              </a:solidFill>
              <a:effectLst>
                <a:glow rad="101600">
                  <a:schemeClr val="tx2">
                    <a:alpha val="60000"/>
                  </a:schemeClr>
                </a:glow>
              </a:effectLst>
            </a:endParaRPr>
          </a:p>
        </p:txBody>
      </p:sp>
      <p:sp>
        <p:nvSpPr>
          <p:cNvPr id="64" name="TextBox 41"/>
          <p:cNvSpPr txBox="1"/>
          <p:nvPr/>
        </p:nvSpPr>
        <p:spPr>
          <a:xfrm>
            <a:off x="776886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7</a:t>
            </a:r>
            <a:endParaRPr lang="en-US" sz="2700" i="1" dirty="0">
              <a:solidFill>
                <a:schemeClr val="bg1"/>
              </a:solidFill>
              <a:effectLst>
                <a:glow rad="101600">
                  <a:schemeClr val="tx2">
                    <a:alpha val="60000"/>
                  </a:schemeClr>
                </a:glow>
              </a:effectLst>
            </a:endParaRPr>
          </a:p>
        </p:txBody>
      </p:sp>
      <p:sp>
        <p:nvSpPr>
          <p:cNvPr id="65" name="TextBox 42"/>
          <p:cNvSpPr txBox="1"/>
          <p:nvPr/>
        </p:nvSpPr>
        <p:spPr>
          <a:xfrm>
            <a:off x="9217523" y="3708643"/>
            <a:ext cx="897670" cy="492436"/>
          </a:xfrm>
          <a:prstGeom prst="rect">
            <a:avLst/>
          </a:prstGeom>
          <a:noFill/>
        </p:spPr>
        <p:txBody>
          <a:bodyPr wrap="none" lIns="76194" tIns="38097" rIns="76194" bIns="38097" rtlCol="0">
            <a:spAutoFit/>
          </a:bodyPr>
          <a:lstStyle/>
          <a:p>
            <a:r>
              <a:rPr lang="en-US" sz="2700" i="1" dirty="0">
                <a:solidFill>
                  <a:srgbClr val="000000"/>
                </a:solidFill>
                <a:effectLst>
                  <a:glow rad="228600">
                    <a:srgbClr val="FFFFFF"/>
                  </a:glow>
                </a:effectLst>
              </a:rPr>
              <a:t>200</a:t>
            </a:r>
            <a:r>
              <a:rPr lang="en-US" altLang="ja-JP" sz="2700" i="1" dirty="0">
                <a:solidFill>
                  <a:srgbClr val="000000"/>
                </a:solidFill>
                <a:effectLst>
                  <a:glow rad="228600">
                    <a:srgbClr val="FFFFFF"/>
                  </a:glow>
                </a:effectLst>
              </a:rPr>
              <a:t>9</a:t>
            </a:r>
            <a:endParaRPr lang="en-US" sz="2700" i="1" dirty="0">
              <a:solidFill>
                <a:srgbClr val="000000"/>
              </a:solidFill>
              <a:effectLst>
                <a:glow rad="228600">
                  <a:srgbClr val="FFFFFF"/>
                </a:glow>
              </a:effectLst>
            </a:endParaRPr>
          </a:p>
        </p:txBody>
      </p:sp>
      <p:sp>
        <p:nvSpPr>
          <p:cNvPr id="66" name="テキスト ボックス 65"/>
          <p:cNvSpPr txBox="1"/>
          <p:nvPr/>
        </p:nvSpPr>
        <p:spPr>
          <a:xfrm>
            <a:off x="1905185" y="1429874"/>
            <a:ext cx="1556189" cy="276995"/>
          </a:xfrm>
          <a:prstGeom prst="rect">
            <a:avLst/>
          </a:prstGeom>
          <a:noFill/>
        </p:spPr>
        <p:txBody>
          <a:bodyPr wrap="square" lIns="91436" tIns="45718" rIns="91436" bIns="45718" rtlCol="0">
            <a:spAutoFit/>
          </a:bodyPr>
          <a:lstStyle/>
          <a:p>
            <a:r>
              <a:rPr lang="en-US" altLang="ja-JP" sz="1200" b="1" dirty="0">
                <a:solidFill>
                  <a:schemeClr val="bg1"/>
                </a:solidFill>
                <a:effectLst>
                  <a:outerShdw blurRad="50800" dist="38100" dir="2700000" algn="tl" rotWithShape="0">
                    <a:prstClr val="black">
                      <a:alpha val="40000"/>
                    </a:prstClr>
                  </a:outerShdw>
                </a:effectLst>
              </a:rPr>
              <a:t>Windows NT 4.0</a:t>
            </a:r>
            <a:endParaRPr lang="ja-JP" altLang="en-US" sz="1200" b="1" dirty="0">
              <a:solidFill>
                <a:schemeClr val="bg1"/>
              </a:solidFill>
              <a:effectLst>
                <a:outerShdw blurRad="50800" dist="38100" dir="2700000" algn="tl" rotWithShape="0">
                  <a:prstClr val="black">
                    <a:alpha val="40000"/>
                  </a:prstClr>
                </a:outerShdw>
              </a:effectLst>
            </a:endParaRPr>
          </a:p>
        </p:txBody>
      </p:sp>
      <p:grpSp>
        <p:nvGrpSpPr>
          <p:cNvPr id="4" name="グループ化 78"/>
          <p:cNvGrpSpPr/>
          <p:nvPr/>
        </p:nvGrpSpPr>
        <p:grpSpPr bwMode="ltGray">
          <a:xfrm>
            <a:off x="3856617" y="1942526"/>
            <a:ext cx="2600450" cy="752762"/>
            <a:chOff x="2214546" y="2714620"/>
            <a:chExt cx="2714644" cy="785818"/>
          </a:xfrm>
        </p:grpSpPr>
        <p:sp>
          <p:nvSpPr>
            <p:cNvPr id="83" name="Right Arrow 3"/>
            <p:cNvSpPr/>
            <p:nvPr/>
          </p:nvSpPr>
          <p:spPr bwMode="ltGray">
            <a:xfrm>
              <a:off x="2214546" y="2714620"/>
              <a:ext cx="2714644" cy="785818"/>
            </a:xfrm>
            <a:prstGeom prst="rightArrow">
              <a:avLst/>
            </a:prstGeom>
            <a:gradFill flip="none" rotWithShape="1">
              <a:gsLst>
                <a:gs pos="0">
                  <a:srgbClr val="FFFFFF"/>
                </a:gs>
                <a:gs pos="15000">
                  <a:srgbClr val="3497AE">
                    <a:alpha val="80000"/>
                  </a:srgbClr>
                </a:gs>
                <a:gs pos="28000">
                  <a:srgbClr val="3497AE">
                    <a:alpha val="54000"/>
                  </a:srgbClr>
                </a:gs>
                <a:gs pos="50000">
                  <a:srgbClr val="3497AE">
                    <a:lumMod val="50000"/>
                    <a:alpha val="54000"/>
                  </a:srgbClr>
                </a:gs>
                <a:gs pos="70000">
                  <a:srgbClr val="3497AE">
                    <a:lumMod val="50000"/>
                    <a:alpha val="70000"/>
                  </a:srgbClr>
                </a:gs>
                <a:gs pos="100000">
                  <a:srgbClr val="3497AE">
                    <a:alpha val="76000"/>
                  </a:srgbClr>
                </a:gs>
              </a:gsLst>
              <a:lin ang="10800000" scaled="0"/>
              <a:tileRect/>
            </a:gradFill>
            <a:ln w="6350" cap="flat" cmpd="sng" algn="ctr">
              <a:solidFill>
                <a:srgbClr val="3497A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4" name="テキスト ボックス 83"/>
            <p:cNvSpPr txBox="1"/>
            <p:nvPr/>
          </p:nvSpPr>
          <p:spPr bwMode="ltGray">
            <a:xfrm>
              <a:off x="2643174" y="2928934"/>
              <a:ext cx="1853526" cy="353421"/>
            </a:xfrm>
            <a:prstGeom prst="rect">
              <a:avLst/>
            </a:prstGeom>
            <a:noFill/>
          </p:spPr>
          <p:txBody>
            <a:bodyPr wrap="square" rtlCol="0">
              <a:spAutoFit/>
            </a:bodyPr>
            <a:lstStyle/>
            <a:p>
              <a:r>
                <a:rPr lang="en-US" altLang="ja-JP" sz="1600" dirty="0">
                  <a:solidFill>
                    <a:srgbClr val="FFFFFF"/>
                  </a:solidFill>
                  <a:effectLst>
                    <a:outerShdw blurRad="50800" dist="38100" algn="l" rotWithShape="0">
                      <a:prstClr val="black">
                        <a:alpha val="40000"/>
                      </a:prstClr>
                    </a:outerShdw>
                  </a:effectLst>
                </a:rPr>
                <a:t>NT5 </a:t>
              </a:r>
              <a:r>
                <a:rPr lang="ja-JP" altLang="en-US" sz="1600" dirty="0">
                  <a:solidFill>
                    <a:srgbClr val="FFFFFF"/>
                  </a:solidFill>
                  <a:effectLst>
                    <a:outerShdw blurRad="50800" dist="38100" algn="l" rotWithShape="0">
                      <a:prstClr val="black">
                        <a:alpha val="40000"/>
                      </a:prstClr>
                    </a:outerShdw>
                  </a:effectLst>
                </a:rPr>
                <a:t>カーネル</a:t>
              </a:r>
            </a:p>
          </p:txBody>
        </p:sp>
      </p:grpSp>
      <p:grpSp>
        <p:nvGrpSpPr>
          <p:cNvPr id="5" name="グループ化 85"/>
          <p:cNvGrpSpPr/>
          <p:nvPr/>
        </p:nvGrpSpPr>
        <p:grpSpPr bwMode="ltGray">
          <a:xfrm>
            <a:off x="6662366" y="1908310"/>
            <a:ext cx="3626943" cy="821195"/>
            <a:chOff x="5143504" y="2714620"/>
            <a:chExt cx="3786214" cy="857256"/>
          </a:xfrm>
        </p:grpSpPr>
        <p:sp>
          <p:nvSpPr>
            <p:cNvPr id="87" name="Right Arrow 9"/>
            <p:cNvSpPr/>
            <p:nvPr/>
          </p:nvSpPr>
          <p:spPr bwMode="ltGray">
            <a:xfrm>
              <a:off x="5143504" y="2714620"/>
              <a:ext cx="3786214" cy="857256"/>
            </a:xfrm>
            <a:prstGeom prst="rightArrow">
              <a:avLst/>
            </a:prstGeom>
            <a:gradFill flip="none" rotWithShape="1">
              <a:gsLst>
                <a:gs pos="0">
                  <a:srgbClr val="FFFFFF"/>
                </a:gs>
                <a:gs pos="15000">
                  <a:srgbClr val="7D3DA1">
                    <a:alpha val="80000"/>
                  </a:srgbClr>
                </a:gs>
                <a:gs pos="28000">
                  <a:srgbClr val="7D3DA1">
                    <a:alpha val="54000"/>
                  </a:srgbClr>
                </a:gs>
                <a:gs pos="50000">
                  <a:srgbClr val="7D3DA1">
                    <a:lumMod val="50000"/>
                    <a:alpha val="54000"/>
                  </a:srgbClr>
                </a:gs>
                <a:gs pos="70000">
                  <a:srgbClr val="7D3DA1">
                    <a:lumMod val="50000"/>
                    <a:alpha val="70000"/>
                  </a:srgbClr>
                </a:gs>
                <a:gs pos="100000">
                  <a:srgbClr val="7D3DA1">
                    <a:alpha val="76000"/>
                  </a:srgbClr>
                </a:gs>
              </a:gsLst>
              <a:lin ang="10800000" scaled="0"/>
              <a:tileRect/>
            </a:gradFill>
            <a:ln w="6350" cap="flat" cmpd="sng" algn="ctr">
              <a:solidFill>
                <a:srgbClr val="7D3DA1">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9" name="正方形/長方形 88"/>
            <p:cNvSpPr/>
            <p:nvPr/>
          </p:nvSpPr>
          <p:spPr bwMode="ltGray">
            <a:xfrm>
              <a:off x="5786446" y="2966942"/>
              <a:ext cx="2780454" cy="353421"/>
            </a:xfrm>
            <a:prstGeom prst="rect">
              <a:avLst/>
            </a:prstGeom>
          </p:spPr>
          <p:txBody>
            <a:bodyPr wrap="square">
              <a:spAutoFit/>
            </a:bodyPr>
            <a:lstStyle/>
            <a:p>
              <a:r>
                <a:rPr lang="en-US" altLang="ja-JP" sz="1600" dirty="0">
                  <a:solidFill>
                    <a:srgbClr val="FFFFFF"/>
                  </a:solidFill>
                </a:rPr>
                <a:t>Longhorn</a:t>
              </a:r>
              <a:r>
                <a:rPr lang="ja-JP" altLang="en-US" sz="1600" dirty="0">
                  <a:solidFill>
                    <a:srgbClr val="FFFFFF"/>
                  </a:solidFill>
                </a:rPr>
                <a:t> カーネル</a:t>
              </a:r>
            </a:p>
          </p:txBody>
        </p:sp>
      </p:grpSp>
      <p:grpSp>
        <p:nvGrpSpPr>
          <p:cNvPr id="6" name="グループ化 89"/>
          <p:cNvGrpSpPr/>
          <p:nvPr/>
        </p:nvGrpSpPr>
        <p:grpSpPr bwMode="ltGray">
          <a:xfrm>
            <a:off x="1794298" y="2652857"/>
            <a:ext cx="1959669" cy="547463"/>
            <a:chOff x="168821" y="3357562"/>
            <a:chExt cx="2045725" cy="571504"/>
          </a:xfrm>
        </p:grpSpPr>
        <p:sp>
          <p:nvSpPr>
            <p:cNvPr id="91" name="Right Arrow 6"/>
            <p:cNvSpPr/>
            <p:nvPr/>
          </p:nvSpPr>
          <p:spPr bwMode="ltGray">
            <a:xfrm>
              <a:off x="285720" y="3357562"/>
              <a:ext cx="1928826" cy="571504"/>
            </a:xfrm>
            <a:prstGeom prst="rightArrow">
              <a:avLst/>
            </a:prstGeom>
            <a:gradFill flip="none" rotWithShape="1">
              <a:gsLst>
                <a:gs pos="0">
                  <a:srgbClr val="FFFFFF"/>
                </a:gs>
                <a:gs pos="15000">
                  <a:srgbClr val="FF9929">
                    <a:alpha val="80000"/>
                  </a:srgbClr>
                </a:gs>
                <a:gs pos="28000">
                  <a:srgbClr val="FF9929">
                    <a:alpha val="54000"/>
                  </a:srgbClr>
                </a:gs>
                <a:gs pos="50000">
                  <a:srgbClr val="FF9929">
                    <a:lumMod val="50000"/>
                    <a:alpha val="54000"/>
                  </a:srgbClr>
                </a:gs>
                <a:gs pos="70000">
                  <a:srgbClr val="FF9929">
                    <a:lumMod val="50000"/>
                    <a:alpha val="70000"/>
                  </a:srgbClr>
                </a:gs>
                <a:gs pos="100000">
                  <a:srgbClr val="FF9929">
                    <a:alpha val="76000"/>
                  </a:srgbClr>
                </a:gs>
              </a:gsLst>
              <a:lin ang="10800000" scaled="0"/>
              <a:tileRect/>
            </a:gradFill>
            <a:ln w="6350" cap="flat" cmpd="sng" algn="ctr">
              <a:solidFill>
                <a:srgbClr val="FF9929">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92" name="TextBox 24"/>
            <p:cNvSpPr txBox="1"/>
            <p:nvPr/>
          </p:nvSpPr>
          <p:spPr bwMode="ltGray">
            <a:xfrm>
              <a:off x="168821" y="3433851"/>
              <a:ext cx="2029489" cy="353417"/>
            </a:xfrm>
            <a:prstGeom prst="rect">
              <a:avLst/>
            </a:prstGeom>
            <a:noFill/>
          </p:spPr>
          <p:txBody>
            <a:bodyPr wrap="square" lIns="91436" tIns="45718" rIns="91436" bIns="45718" rtlCol="0">
              <a:spAutoFit/>
            </a:bodyPr>
            <a:lstStyle/>
            <a:p>
              <a:pPr algn="ctr"/>
              <a:r>
                <a:rPr lang="en-US" sz="1600" dirty="0">
                  <a:solidFill>
                    <a:srgbClr val="FFFFFF"/>
                  </a:solidFill>
                </a:rPr>
                <a:t>9x </a:t>
              </a:r>
              <a:r>
                <a:rPr lang="ja-JP" altLang="en-US" sz="1600" dirty="0">
                  <a:solidFill>
                    <a:srgbClr val="FFFFFF"/>
                  </a:solidFill>
                </a:rPr>
                <a:t>カーネル</a:t>
              </a:r>
            </a:p>
          </p:txBody>
        </p:sp>
      </p:grpSp>
      <p:pic>
        <p:nvPicPr>
          <p:cNvPr id="93" name="Picture 5" descr="C:\Documents and Settings\Freelance1\Desktop\Windows XP logo horiz rev.png"/>
          <p:cNvPicPr>
            <a:picLocks noChangeAspect="1" noChangeArrowheads="1"/>
          </p:cNvPicPr>
          <p:nvPr/>
        </p:nvPicPr>
        <p:blipFill>
          <a:blip r:embed="rId8" cstate="print"/>
          <a:srcRect/>
          <a:stretch>
            <a:fillRect/>
          </a:stretch>
        </p:blipFill>
        <p:spPr bwMode="auto">
          <a:xfrm>
            <a:off x="4126392" y="2716593"/>
            <a:ext cx="1642816" cy="347894"/>
          </a:xfrm>
          <a:prstGeom prst="rect">
            <a:avLst/>
          </a:prstGeom>
          <a:noFill/>
        </p:spPr>
      </p:pic>
      <p:pic>
        <p:nvPicPr>
          <p:cNvPr id="97" name="Picture 2" descr="\\aditera1\data\Artitudes_Other\Logos\Microsoft Logos\Windows 2000 Pro.png"/>
          <p:cNvPicPr>
            <a:picLocks noChangeAspect="1" noChangeArrowheads="1"/>
          </p:cNvPicPr>
          <p:nvPr/>
        </p:nvPicPr>
        <p:blipFill>
          <a:blip r:embed="rId9" cstate="print"/>
          <a:srcRect/>
          <a:stretch>
            <a:fillRect/>
          </a:stretch>
        </p:blipFill>
        <p:spPr bwMode="auto">
          <a:xfrm>
            <a:off x="4074961" y="1416022"/>
            <a:ext cx="1437465" cy="407837"/>
          </a:xfrm>
          <a:prstGeom prst="rect">
            <a:avLst/>
          </a:prstGeom>
          <a:noFill/>
        </p:spPr>
      </p:pic>
      <p:pic>
        <p:nvPicPr>
          <p:cNvPr id="98" name="Picture 5" descr="C:\Program Files\Microsoft Resource DVD Artwork\DVD_ART\BoxShots_Logos\Windows Vista\Windows Vista logo rev h.png"/>
          <p:cNvPicPr>
            <a:picLocks noChangeAspect="1" noChangeArrowheads="1"/>
          </p:cNvPicPr>
          <p:nvPr/>
        </p:nvPicPr>
        <p:blipFill>
          <a:blip r:embed="rId10" cstate="print"/>
          <a:stretch>
            <a:fillRect/>
          </a:stretch>
        </p:blipFill>
        <p:spPr bwMode="auto">
          <a:xfrm>
            <a:off x="6616022" y="1515835"/>
            <a:ext cx="1416575" cy="285752"/>
          </a:xfrm>
          <a:prstGeom prst="rect">
            <a:avLst/>
          </a:prstGeom>
          <a:noFill/>
          <a:ln>
            <a:noFill/>
          </a:ln>
        </p:spPr>
      </p:pic>
      <p:sp>
        <p:nvSpPr>
          <p:cNvPr id="42" name="タイトル 41"/>
          <p:cNvSpPr>
            <a:spLocks noGrp="1"/>
          </p:cNvSpPr>
          <p:nvPr>
            <p:ph type="title"/>
          </p:nvPr>
        </p:nvSpPr>
        <p:spPr/>
        <p:txBody>
          <a:bodyPr/>
          <a:lstStyle/>
          <a:p>
            <a:r>
              <a:rPr kumimoji="1" lang="en-US" altLang="ja-JP" dirty="0"/>
              <a:t>NT </a:t>
            </a:r>
            <a:r>
              <a:rPr kumimoji="1" lang="ja-JP" altLang="en-US" dirty="0"/>
              <a:t>カーネルの歴史</a:t>
            </a:r>
          </a:p>
        </p:txBody>
      </p:sp>
      <p:pic>
        <p:nvPicPr>
          <p:cNvPr id="6146" name="Picture 2" descr="E:\PPTResources\BoxShots_Logos\Windows Server 2008\Windows Server 2008 R2\Windows Server 2008 R2 Logo H White.png"/>
          <p:cNvPicPr>
            <a:picLocks noChangeAspect="1" noChangeArrowheads="1"/>
          </p:cNvPicPr>
          <p:nvPr/>
        </p:nvPicPr>
        <p:blipFill>
          <a:blip r:embed="rId11" cstate="print"/>
          <a:srcRect/>
          <a:stretch>
            <a:fillRect/>
          </a:stretch>
        </p:blipFill>
        <p:spPr bwMode="auto">
          <a:xfrm>
            <a:off x="8359254" y="1571612"/>
            <a:ext cx="2023026" cy="285752"/>
          </a:xfrm>
          <a:prstGeom prst="rect">
            <a:avLst/>
          </a:prstGeom>
          <a:noFill/>
          <a:effectLst>
            <a:outerShdw blurRad="50800" dist="38100" dir="8100000" algn="tr" rotWithShape="0">
              <a:prstClr val="black">
                <a:alpha val="40000"/>
              </a:prstClr>
            </a:outerShdw>
          </a:effectLst>
        </p:spPr>
      </p:pic>
      <p:pic>
        <p:nvPicPr>
          <p:cNvPr id="6147" name="Picture 3" descr="E:\PPTResources\BoxShots_Logos\Windows 7\windows 7 rev h.png"/>
          <p:cNvPicPr>
            <a:picLocks noChangeAspect="1" noChangeArrowheads="1"/>
          </p:cNvPicPr>
          <p:nvPr/>
        </p:nvPicPr>
        <p:blipFill>
          <a:blip r:embed="rId12" cstate="print"/>
          <a:srcRect/>
          <a:stretch>
            <a:fillRect/>
          </a:stretch>
        </p:blipFill>
        <p:spPr bwMode="auto">
          <a:xfrm>
            <a:off x="8953521" y="1285860"/>
            <a:ext cx="1490643" cy="252314"/>
          </a:xfrm>
          <a:prstGeom prst="rect">
            <a:avLst/>
          </a:prstGeom>
          <a:noFill/>
          <a:effectLst>
            <a:outerShdw blurRad="50800" dist="38100" dir="8100000" algn="tr" rotWithShape="0">
              <a:prstClr val="black">
                <a:alpha val="40000"/>
              </a:prstClr>
            </a:outerShdw>
          </a:effectLst>
        </p:spPr>
      </p:pic>
      <p:pic>
        <p:nvPicPr>
          <p:cNvPr id="6148" name="Picture 4" descr="E:\PPTResources\BoxShots_Logos\Windows 95\Windows 95 white.png"/>
          <p:cNvPicPr>
            <a:picLocks noChangeAspect="1" noChangeArrowheads="1"/>
          </p:cNvPicPr>
          <p:nvPr/>
        </p:nvPicPr>
        <p:blipFill>
          <a:blip r:embed="rId13" cstate="print"/>
          <a:srcRect/>
          <a:stretch>
            <a:fillRect/>
          </a:stretch>
        </p:blipFill>
        <p:spPr bwMode="auto">
          <a:xfrm>
            <a:off x="1874831" y="3105554"/>
            <a:ext cx="859876" cy="173246"/>
          </a:xfrm>
          <a:prstGeom prst="rect">
            <a:avLst/>
          </a:prstGeom>
          <a:noFill/>
        </p:spPr>
      </p:pic>
      <p:pic>
        <p:nvPicPr>
          <p:cNvPr id="6149" name="Picture 5" descr="E:\PPTResources\BoxShots_Logos\Windows 98\Windows 98 logo h w.png"/>
          <p:cNvPicPr>
            <a:picLocks noChangeAspect="1" noChangeArrowheads="1"/>
          </p:cNvPicPr>
          <p:nvPr/>
        </p:nvPicPr>
        <p:blipFill>
          <a:blip r:embed="rId14" cstate="print"/>
          <a:srcRect/>
          <a:stretch>
            <a:fillRect/>
          </a:stretch>
        </p:blipFill>
        <p:spPr bwMode="auto">
          <a:xfrm>
            <a:off x="2375641" y="3307894"/>
            <a:ext cx="927950" cy="185221"/>
          </a:xfrm>
          <a:prstGeom prst="rect">
            <a:avLst/>
          </a:prstGeom>
          <a:noFill/>
        </p:spPr>
      </p:pic>
      <p:pic>
        <p:nvPicPr>
          <p:cNvPr id="6150" name="Picture 6" descr="E:\PPTResources\BoxShots_Logos\Windows Me\Windows ME logo horiz.png"/>
          <p:cNvPicPr>
            <a:picLocks noChangeAspect="1" noChangeArrowheads="1"/>
          </p:cNvPicPr>
          <p:nvPr/>
        </p:nvPicPr>
        <p:blipFill>
          <a:blip r:embed="rId15" cstate="print">
            <a:lum bright="70000" contrast="-70000"/>
          </a:blip>
          <a:srcRect l="32824"/>
          <a:stretch>
            <a:fillRect/>
          </a:stretch>
        </p:blipFill>
        <p:spPr bwMode="auto">
          <a:xfrm>
            <a:off x="3211130" y="3041280"/>
            <a:ext cx="785818" cy="362632"/>
          </a:xfrm>
          <a:prstGeom prst="rect">
            <a:avLst/>
          </a:prstGeom>
          <a:noFill/>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2"/>
          <p:cNvSpPr>
            <a:spLocks/>
          </p:cNvSpPr>
          <p:nvPr/>
        </p:nvSpPr>
        <p:spPr bwMode="ltGray">
          <a:xfrm>
            <a:off x="3733801" y="3322470"/>
            <a:ext cx="2771775" cy="1428750"/>
          </a:xfrm>
          <a:custGeom>
            <a:avLst/>
            <a:gdLst/>
            <a:ahLst/>
            <a:cxnLst>
              <a:cxn ang="0">
                <a:pos x="11" y="821"/>
              </a:cxn>
              <a:cxn ang="0">
                <a:pos x="5" y="783"/>
              </a:cxn>
              <a:cxn ang="0">
                <a:pos x="0" y="745"/>
              </a:cxn>
              <a:cxn ang="0">
                <a:pos x="0" y="707"/>
              </a:cxn>
              <a:cxn ang="0">
                <a:pos x="0" y="669"/>
              </a:cxn>
              <a:cxn ang="0">
                <a:pos x="5" y="631"/>
              </a:cxn>
              <a:cxn ang="0">
                <a:pos x="16" y="593"/>
              </a:cxn>
              <a:cxn ang="0">
                <a:pos x="27" y="555"/>
              </a:cxn>
              <a:cxn ang="0">
                <a:pos x="44" y="522"/>
              </a:cxn>
              <a:cxn ang="0">
                <a:pos x="60" y="484"/>
              </a:cxn>
              <a:cxn ang="0">
                <a:pos x="82" y="451"/>
              </a:cxn>
              <a:cxn ang="0">
                <a:pos x="103" y="413"/>
              </a:cxn>
              <a:cxn ang="0">
                <a:pos x="131" y="381"/>
              </a:cxn>
              <a:cxn ang="0">
                <a:pos x="158" y="348"/>
              </a:cxn>
              <a:cxn ang="0">
                <a:pos x="190" y="315"/>
              </a:cxn>
              <a:cxn ang="0">
                <a:pos x="223" y="288"/>
              </a:cxn>
              <a:cxn ang="0">
                <a:pos x="261" y="256"/>
              </a:cxn>
              <a:cxn ang="0">
                <a:pos x="299" y="228"/>
              </a:cxn>
              <a:cxn ang="0">
                <a:pos x="343" y="201"/>
              </a:cxn>
              <a:cxn ang="0">
                <a:pos x="386" y="174"/>
              </a:cxn>
              <a:cxn ang="0">
                <a:pos x="430" y="152"/>
              </a:cxn>
              <a:cxn ang="0">
                <a:pos x="479" y="131"/>
              </a:cxn>
              <a:cxn ang="0">
                <a:pos x="511" y="114"/>
              </a:cxn>
              <a:cxn ang="0">
                <a:pos x="560" y="98"/>
              </a:cxn>
              <a:cxn ang="0">
                <a:pos x="609" y="76"/>
              </a:cxn>
              <a:cxn ang="0">
                <a:pos x="664" y="60"/>
              </a:cxn>
              <a:cxn ang="0">
                <a:pos x="718" y="49"/>
              </a:cxn>
              <a:cxn ang="0">
                <a:pos x="772" y="33"/>
              </a:cxn>
              <a:cxn ang="0">
                <a:pos x="827" y="22"/>
              </a:cxn>
              <a:cxn ang="0">
                <a:pos x="887" y="16"/>
              </a:cxn>
              <a:cxn ang="0">
                <a:pos x="946" y="5"/>
              </a:cxn>
              <a:cxn ang="0">
                <a:pos x="1001" y="0"/>
              </a:cxn>
              <a:cxn ang="0">
                <a:pos x="1061" y="0"/>
              </a:cxn>
              <a:cxn ang="0">
                <a:pos x="1120" y="0"/>
              </a:cxn>
              <a:cxn ang="0">
                <a:pos x="1180" y="0"/>
              </a:cxn>
              <a:cxn ang="0">
                <a:pos x="1235" y="0"/>
              </a:cxn>
              <a:cxn ang="0">
                <a:pos x="1295" y="5"/>
              </a:cxn>
              <a:cxn ang="0">
                <a:pos x="1354" y="16"/>
              </a:cxn>
              <a:cxn ang="0">
                <a:pos x="1409" y="22"/>
              </a:cxn>
              <a:cxn ang="0">
                <a:pos x="1463" y="33"/>
              </a:cxn>
              <a:cxn ang="0">
                <a:pos x="1523" y="49"/>
              </a:cxn>
              <a:cxn ang="0">
                <a:pos x="1577" y="60"/>
              </a:cxn>
              <a:cxn ang="0">
                <a:pos x="1626" y="76"/>
              </a:cxn>
              <a:cxn ang="0">
                <a:pos x="1681" y="98"/>
              </a:cxn>
              <a:cxn ang="0">
                <a:pos x="1730" y="114"/>
              </a:cxn>
              <a:cxn ang="0">
                <a:pos x="73" y="900"/>
              </a:cxn>
            </a:cxnLst>
            <a:rect l="0" t="0" r="r" b="b"/>
            <a:pathLst>
              <a:path w="1746" h="900">
                <a:moveTo>
                  <a:pt x="16" y="843"/>
                </a:moveTo>
                <a:lnTo>
                  <a:pt x="11" y="832"/>
                </a:lnTo>
                <a:lnTo>
                  <a:pt x="11" y="821"/>
                </a:lnTo>
                <a:lnTo>
                  <a:pt x="5" y="805"/>
                </a:lnTo>
                <a:lnTo>
                  <a:pt x="5" y="794"/>
                </a:lnTo>
                <a:lnTo>
                  <a:pt x="5" y="783"/>
                </a:lnTo>
                <a:lnTo>
                  <a:pt x="0" y="767"/>
                </a:lnTo>
                <a:lnTo>
                  <a:pt x="0" y="756"/>
                </a:lnTo>
                <a:lnTo>
                  <a:pt x="0" y="745"/>
                </a:lnTo>
                <a:lnTo>
                  <a:pt x="0" y="734"/>
                </a:lnTo>
                <a:lnTo>
                  <a:pt x="0" y="718"/>
                </a:lnTo>
                <a:lnTo>
                  <a:pt x="0" y="707"/>
                </a:lnTo>
                <a:lnTo>
                  <a:pt x="0" y="696"/>
                </a:lnTo>
                <a:lnTo>
                  <a:pt x="0" y="680"/>
                </a:lnTo>
                <a:lnTo>
                  <a:pt x="0" y="669"/>
                </a:lnTo>
                <a:lnTo>
                  <a:pt x="5" y="658"/>
                </a:lnTo>
                <a:lnTo>
                  <a:pt x="5" y="642"/>
                </a:lnTo>
                <a:lnTo>
                  <a:pt x="5" y="631"/>
                </a:lnTo>
                <a:lnTo>
                  <a:pt x="11" y="620"/>
                </a:lnTo>
                <a:lnTo>
                  <a:pt x="11" y="609"/>
                </a:lnTo>
                <a:lnTo>
                  <a:pt x="16" y="593"/>
                </a:lnTo>
                <a:lnTo>
                  <a:pt x="22" y="582"/>
                </a:lnTo>
                <a:lnTo>
                  <a:pt x="22" y="571"/>
                </a:lnTo>
                <a:lnTo>
                  <a:pt x="27" y="555"/>
                </a:lnTo>
                <a:lnTo>
                  <a:pt x="33" y="544"/>
                </a:lnTo>
                <a:lnTo>
                  <a:pt x="38" y="533"/>
                </a:lnTo>
                <a:lnTo>
                  <a:pt x="44" y="522"/>
                </a:lnTo>
                <a:lnTo>
                  <a:pt x="49" y="511"/>
                </a:lnTo>
                <a:lnTo>
                  <a:pt x="54" y="495"/>
                </a:lnTo>
                <a:lnTo>
                  <a:pt x="60" y="484"/>
                </a:lnTo>
                <a:lnTo>
                  <a:pt x="65" y="473"/>
                </a:lnTo>
                <a:lnTo>
                  <a:pt x="71" y="462"/>
                </a:lnTo>
                <a:lnTo>
                  <a:pt x="82" y="451"/>
                </a:lnTo>
                <a:lnTo>
                  <a:pt x="87" y="435"/>
                </a:lnTo>
                <a:lnTo>
                  <a:pt x="98" y="424"/>
                </a:lnTo>
                <a:lnTo>
                  <a:pt x="103" y="413"/>
                </a:lnTo>
                <a:lnTo>
                  <a:pt x="114" y="402"/>
                </a:lnTo>
                <a:lnTo>
                  <a:pt x="120" y="392"/>
                </a:lnTo>
                <a:lnTo>
                  <a:pt x="131" y="381"/>
                </a:lnTo>
                <a:lnTo>
                  <a:pt x="141" y="370"/>
                </a:lnTo>
                <a:lnTo>
                  <a:pt x="147" y="359"/>
                </a:lnTo>
                <a:lnTo>
                  <a:pt x="158" y="348"/>
                </a:lnTo>
                <a:lnTo>
                  <a:pt x="169" y="337"/>
                </a:lnTo>
                <a:lnTo>
                  <a:pt x="179" y="326"/>
                </a:lnTo>
                <a:lnTo>
                  <a:pt x="190" y="315"/>
                </a:lnTo>
                <a:lnTo>
                  <a:pt x="201" y="305"/>
                </a:lnTo>
                <a:lnTo>
                  <a:pt x="212" y="294"/>
                </a:lnTo>
                <a:lnTo>
                  <a:pt x="223" y="288"/>
                </a:lnTo>
                <a:lnTo>
                  <a:pt x="234" y="277"/>
                </a:lnTo>
                <a:lnTo>
                  <a:pt x="250" y="266"/>
                </a:lnTo>
                <a:lnTo>
                  <a:pt x="261" y="256"/>
                </a:lnTo>
                <a:lnTo>
                  <a:pt x="272" y="245"/>
                </a:lnTo>
                <a:lnTo>
                  <a:pt x="288" y="239"/>
                </a:lnTo>
                <a:lnTo>
                  <a:pt x="299" y="228"/>
                </a:lnTo>
                <a:lnTo>
                  <a:pt x="315" y="218"/>
                </a:lnTo>
                <a:lnTo>
                  <a:pt x="326" y="212"/>
                </a:lnTo>
                <a:lnTo>
                  <a:pt x="343" y="201"/>
                </a:lnTo>
                <a:lnTo>
                  <a:pt x="354" y="190"/>
                </a:lnTo>
                <a:lnTo>
                  <a:pt x="370" y="185"/>
                </a:lnTo>
                <a:lnTo>
                  <a:pt x="386" y="174"/>
                </a:lnTo>
                <a:lnTo>
                  <a:pt x="397" y="169"/>
                </a:lnTo>
                <a:lnTo>
                  <a:pt x="413" y="158"/>
                </a:lnTo>
                <a:lnTo>
                  <a:pt x="430" y="152"/>
                </a:lnTo>
                <a:lnTo>
                  <a:pt x="446" y="141"/>
                </a:lnTo>
                <a:lnTo>
                  <a:pt x="462" y="136"/>
                </a:lnTo>
                <a:lnTo>
                  <a:pt x="479" y="131"/>
                </a:lnTo>
                <a:lnTo>
                  <a:pt x="495" y="120"/>
                </a:lnTo>
                <a:lnTo>
                  <a:pt x="511" y="114"/>
                </a:lnTo>
                <a:lnTo>
                  <a:pt x="511" y="114"/>
                </a:lnTo>
                <a:lnTo>
                  <a:pt x="528" y="109"/>
                </a:lnTo>
                <a:lnTo>
                  <a:pt x="544" y="103"/>
                </a:lnTo>
                <a:lnTo>
                  <a:pt x="560" y="98"/>
                </a:lnTo>
                <a:lnTo>
                  <a:pt x="577" y="87"/>
                </a:lnTo>
                <a:lnTo>
                  <a:pt x="593" y="82"/>
                </a:lnTo>
                <a:lnTo>
                  <a:pt x="609" y="76"/>
                </a:lnTo>
                <a:lnTo>
                  <a:pt x="626" y="71"/>
                </a:lnTo>
                <a:lnTo>
                  <a:pt x="647" y="65"/>
                </a:lnTo>
                <a:lnTo>
                  <a:pt x="664" y="60"/>
                </a:lnTo>
                <a:lnTo>
                  <a:pt x="680" y="54"/>
                </a:lnTo>
                <a:lnTo>
                  <a:pt x="702" y="49"/>
                </a:lnTo>
                <a:lnTo>
                  <a:pt x="718" y="49"/>
                </a:lnTo>
                <a:lnTo>
                  <a:pt x="734" y="44"/>
                </a:lnTo>
                <a:lnTo>
                  <a:pt x="756" y="38"/>
                </a:lnTo>
                <a:lnTo>
                  <a:pt x="772" y="33"/>
                </a:lnTo>
                <a:lnTo>
                  <a:pt x="794" y="33"/>
                </a:lnTo>
                <a:lnTo>
                  <a:pt x="810" y="27"/>
                </a:lnTo>
                <a:lnTo>
                  <a:pt x="827" y="22"/>
                </a:lnTo>
                <a:lnTo>
                  <a:pt x="849" y="22"/>
                </a:lnTo>
                <a:lnTo>
                  <a:pt x="865" y="16"/>
                </a:lnTo>
                <a:lnTo>
                  <a:pt x="887" y="16"/>
                </a:lnTo>
                <a:lnTo>
                  <a:pt x="903" y="11"/>
                </a:lnTo>
                <a:lnTo>
                  <a:pt x="925" y="11"/>
                </a:lnTo>
                <a:lnTo>
                  <a:pt x="946" y="5"/>
                </a:lnTo>
                <a:lnTo>
                  <a:pt x="963" y="5"/>
                </a:lnTo>
                <a:lnTo>
                  <a:pt x="985" y="5"/>
                </a:lnTo>
                <a:lnTo>
                  <a:pt x="1001" y="0"/>
                </a:lnTo>
                <a:lnTo>
                  <a:pt x="1023" y="0"/>
                </a:lnTo>
                <a:lnTo>
                  <a:pt x="1039" y="0"/>
                </a:lnTo>
                <a:lnTo>
                  <a:pt x="1061" y="0"/>
                </a:lnTo>
                <a:lnTo>
                  <a:pt x="1082" y="0"/>
                </a:lnTo>
                <a:lnTo>
                  <a:pt x="1099" y="0"/>
                </a:lnTo>
                <a:lnTo>
                  <a:pt x="1120" y="0"/>
                </a:lnTo>
                <a:lnTo>
                  <a:pt x="1137" y="0"/>
                </a:lnTo>
                <a:lnTo>
                  <a:pt x="1159" y="0"/>
                </a:lnTo>
                <a:lnTo>
                  <a:pt x="1180" y="0"/>
                </a:lnTo>
                <a:lnTo>
                  <a:pt x="1197" y="0"/>
                </a:lnTo>
                <a:lnTo>
                  <a:pt x="1218" y="0"/>
                </a:lnTo>
                <a:lnTo>
                  <a:pt x="1235" y="0"/>
                </a:lnTo>
                <a:lnTo>
                  <a:pt x="1256" y="5"/>
                </a:lnTo>
                <a:lnTo>
                  <a:pt x="1273" y="5"/>
                </a:lnTo>
                <a:lnTo>
                  <a:pt x="1295" y="5"/>
                </a:lnTo>
                <a:lnTo>
                  <a:pt x="1316" y="11"/>
                </a:lnTo>
                <a:lnTo>
                  <a:pt x="1333" y="11"/>
                </a:lnTo>
                <a:lnTo>
                  <a:pt x="1354" y="16"/>
                </a:lnTo>
                <a:lnTo>
                  <a:pt x="1371" y="16"/>
                </a:lnTo>
                <a:lnTo>
                  <a:pt x="1392" y="22"/>
                </a:lnTo>
                <a:lnTo>
                  <a:pt x="1409" y="22"/>
                </a:lnTo>
                <a:lnTo>
                  <a:pt x="1431" y="27"/>
                </a:lnTo>
                <a:lnTo>
                  <a:pt x="1447" y="33"/>
                </a:lnTo>
                <a:lnTo>
                  <a:pt x="1463" y="33"/>
                </a:lnTo>
                <a:lnTo>
                  <a:pt x="1485" y="38"/>
                </a:lnTo>
                <a:lnTo>
                  <a:pt x="1501" y="44"/>
                </a:lnTo>
                <a:lnTo>
                  <a:pt x="1523" y="49"/>
                </a:lnTo>
                <a:lnTo>
                  <a:pt x="1539" y="49"/>
                </a:lnTo>
                <a:lnTo>
                  <a:pt x="1556" y="54"/>
                </a:lnTo>
                <a:lnTo>
                  <a:pt x="1577" y="60"/>
                </a:lnTo>
                <a:lnTo>
                  <a:pt x="1594" y="65"/>
                </a:lnTo>
                <a:lnTo>
                  <a:pt x="1610" y="71"/>
                </a:lnTo>
                <a:lnTo>
                  <a:pt x="1626" y="76"/>
                </a:lnTo>
                <a:lnTo>
                  <a:pt x="1643" y="82"/>
                </a:lnTo>
                <a:lnTo>
                  <a:pt x="1664" y="87"/>
                </a:lnTo>
                <a:lnTo>
                  <a:pt x="1681" y="98"/>
                </a:lnTo>
                <a:lnTo>
                  <a:pt x="1697" y="103"/>
                </a:lnTo>
                <a:lnTo>
                  <a:pt x="1713" y="109"/>
                </a:lnTo>
                <a:lnTo>
                  <a:pt x="1730" y="114"/>
                </a:lnTo>
                <a:lnTo>
                  <a:pt x="1746" y="120"/>
                </a:lnTo>
                <a:lnTo>
                  <a:pt x="1120" y="718"/>
                </a:lnTo>
                <a:lnTo>
                  <a:pt x="73" y="900"/>
                </a:lnTo>
              </a:path>
            </a:pathLst>
          </a:custGeom>
          <a:gradFill rotWithShape="1">
            <a:gsLst>
              <a:gs pos="0">
                <a:schemeClr val="folHlink">
                  <a:alpha val="70000"/>
                </a:schemeClr>
              </a:gs>
              <a:gs pos="100000">
                <a:schemeClr val="folHlink">
                  <a:gamma/>
                  <a:shade val="46275"/>
                  <a:invGamma/>
                </a:schemeClr>
              </a:gs>
            </a:gsLst>
            <a:path path="rect">
              <a:fillToRect l="100000" t="100000"/>
            </a:path>
          </a:gra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43" name="Freeform 3"/>
          <p:cNvSpPr>
            <a:spLocks/>
          </p:cNvSpPr>
          <p:nvPr/>
        </p:nvSpPr>
        <p:spPr bwMode="ltGray">
          <a:xfrm>
            <a:off x="4503739" y="5411621"/>
            <a:ext cx="1304925" cy="587375"/>
          </a:xfrm>
          <a:custGeom>
            <a:avLst/>
            <a:gdLst/>
            <a:ahLst/>
            <a:cxnLst>
              <a:cxn ang="0">
                <a:pos x="882" y="126"/>
              </a:cxn>
              <a:cxn ang="0">
                <a:pos x="840" y="132"/>
              </a:cxn>
              <a:cxn ang="0">
                <a:pos x="798" y="132"/>
              </a:cxn>
              <a:cxn ang="0">
                <a:pos x="756" y="138"/>
              </a:cxn>
              <a:cxn ang="0">
                <a:pos x="708" y="138"/>
              </a:cxn>
              <a:cxn ang="0">
                <a:pos x="666" y="138"/>
              </a:cxn>
              <a:cxn ang="0">
                <a:pos x="624" y="138"/>
              </a:cxn>
              <a:cxn ang="0">
                <a:pos x="582" y="132"/>
              </a:cxn>
              <a:cxn ang="0">
                <a:pos x="540" y="132"/>
              </a:cxn>
              <a:cxn ang="0">
                <a:pos x="498" y="126"/>
              </a:cxn>
              <a:cxn ang="0">
                <a:pos x="450" y="120"/>
              </a:cxn>
              <a:cxn ang="0">
                <a:pos x="432" y="120"/>
              </a:cxn>
              <a:cxn ang="0">
                <a:pos x="390" y="114"/>
              </a:cxn>
              <a:cxn ang="0">
                <a:pos x="348" y="108"/>
              </a:cxn>
              <a:cxn ang="0">
                <a:pos x="306" y="96"/>
              </a:cxn>
              <a:cxn ang="0">
                <a:pos x="264" y="90"/>
              </a:cxn>
              <a:cxn ang="0">
                <a:pos x="228" y="78"/>
              </a:cxn>
              <a:cxn ang="0">
                <a:pos x="186" y="66"/>
              </a:cxn>
              <a:cxn ang="0">
                <a:pos x="144" y="54"/>
              </a:cxn>
              <a:cxn ang="0">
                <a:pos x="108" y="42"/>
              </a:cxn>
              <a:cxn ang="0">
                <a:pos x="72" y="30"/>
              </a:cxn>
              <a:cxn ang="0">
                <a:pos x="36" y="18"/>
              </a:cxn>
              <a:cxn ang="0">
                <a:pos x="0" y="0"/>
              </a:cxn>
              <a:cxn ang="0">
                <a:pos x="18" y="276"/>
              </a:cxn>
              <a:cxn ang="0">
                <a:pos x="54" y="294"/>
              </a:cxn>
              <a:cxn ang="0">
                <a:pos x="90" y="306"/>
              </a:cxn>
              <a:cxn ang="0">
                <a:pos x="126" y="318"/>
              </a:cxn>
              <a:cxn ang="0">
                <a:pos x="168" y="330"/>
              </a:cxn>
              <a:cxn ang="0">
                <a:pos x="204" y="342"/>
              </a:cxn>
              <a:cxn ang="0">
                <a:pos x="246" y="354"/>
              </a:cxn>
              <a:cxn ang="0">
                <a:pos x="288" y="366"/>
              </a:cxn>
              <a:cxn ang="0">
                <a:pos x="330" y="372"/>
              </a:cxn>
              <a:cxn ang="0">
                <a:pos x="366" y="378"/>
              </a:cxn>
              <a:cxn ang="0">
                <a:pos x="408" y="384"/>
              </a:cxn>
              <a:cxn ang="0">
                <a:pos x="432" y="390"/>
              </a:cxn>
              <a:cxn ang="0">
                <a:pos x="474" y="396"/>
              </a:cxn>
              <a:cxn ang="0">
                <a:pos x="516" y="396"/>
              </a:cxn>
              <a:cxn ang="0">
                <a:pos x="558" y="402"/>
              </a:cxn>
              <a:cxn ang="0">
                <a:pos x="600" y="402"/>
              </a:cxn>
              <a:cxn ang="0">
                <a:pos x="648" y="408"/>
              </a:cxn>
              <a:cxn ang="0">
                <a:pos x="690" y="408"/>
              </a:cxn>
              <a:cxn ang="0">
                <a:pos x="732" y="408"/>
              </a:cxn>
              <a:cxn ang="0">
                <a:pos x="774" y="402"/>
              </a:cxn>
              <a:cxn ang="0">
                <a:pos x="816" y="402"/>
              </a:cxn>
              <a:cxn ang="0">
                <a:pos x="858" y="396"/>
              </a:cxn>
              <a:cxn ang="0">
                <a:pos x="906" y="396"/>
              </a:cxn>
            </a:cxnLst>
            <a:rect l="0" t="0" r="r" b="b"/>
            <a:pathLst>
              <a:path w="906" h="408">
                <a:moveTo>
                  <a:pt x="906" y="126"/>
                </a:moveTo>
                <a:lnTo>
                  <a:pt x="882" y="126"/>
                </a:lnTo>
                <a:lnTo>
                  <a:pt x="858" y="126"/>
                </a:lnTo>
                <a:lnTo>
                  <a:pt x="840" y="132"/>
                </a:lnTo>
                <a:lnTo>
                  <a:pt x="816" y="132"/>
                </a:lnTo>
                <a:lnTo>
                  <a:pt x="798" y="132"/>
                </a:lnTo>
                <a:lnTo>
                  <a:pt x="774" y="132"/>
                </a:lnTo>
                <a:lnTo>
                  <a:pt x="756" y="138"/>
                </a:lnTo>
                <a:lnTo>
                  <a:pt x="732" y="138"/>
                </a:lnTo>
                <a:lnTo>
                  <a:pt x="708" y="138"/>
                </a:lnTo>
                <a:lnTo>
                  <a:pt x="690" y="138"/>
                </a:lnTo>
                <a:lnTo>
                  <a:pt x="666" y="138"/>
                </a:lnTo>
                <a:lnTo>
                  <a:pt x="648" y="138"/>
                </a:lnTo>
                <a:lnTo>
                  <a:pt x="624" y="138"/>
                </a:lnTo>
                <a:lnTo>
                  <a:pt x="600" y="132"/>
                </a:lnTo>
                <a:lnTo>
                  <a:pt x="582" y="132"/>
                </a:lnTo>
                <a:lnTo>
                  <a:pt x="558" y="132"/>
                </a:lnTo>
                <a:lnTo>
                  <a:pt x="540" y="132"/>
                </a:lnTo>
                <a:lnTo>
                  <a:pt x="516" y="126"/>
                </a:lnTo>
                <a:lnTo>
                  <a:pt x="498" y="126"/>
                </a:lnTo>
                <a:lnTo>
                  <a:pt x="474" y="126"/>
                </a:lnTo>
                <a:lnTo>
                  <a:pt x="450" y="120"/>
                </a:lnTo>
                <a:lnTo>
                  <a:pt x="432" y="120"/>
                </a:lnTo>
                <a:lnTo>
                  <a:pt x="432" y="120"/>
                </a:lnTo>
                <a:lnTo>
                  <a:pt x="408" y="114"/>
                </a:lnTo>
                <a:lnTo>
                  <a:pt x="390" y="114"/>
                </a:lnTo>
                <a:lnTo>
                  <a:pt x="366" y="108"/>
                </a:lnTo>
                <a:lnTo>
                  <a:pt x="348" y="108"/>
                </a:lnTo>
                <a:lnTo>
                  <a:pt x="330" y="102"/>
                </a:lnTo>
                <a:lnTo>
                  <a:pt x="306" y="96"/>
                </a:lnTo>
                <a:lnTo>
                  <a:pt x="288" y="96"/>
                </a:lnTo>
                <a:lnTo>
                  <a:pt x="264" y="90"/>
                </a:lnTo>
                <a:lnTo>
                  <a:pt x="246" y="84"/>
                </a:lnTo>
                <a:lnTo>
                  <a:pt x="228" y="78"/>
                </a:lnTo>
                <a:lnTo>
                  <a:pt x="204" y="72"/>
                </a:lnTo>
                <a:lnTo>
                  <a:pt x="186" y="66"/>
                </a:lnTo>
                <a:lnTo>
                  <a:pt x="168" y="60"/>
                </a:lnTo>
                <a:lnTo>
                  <a:pt x="144" y="54"/>
                </a:lnTo>
                <a:lnTo>
                  <a:pt x="126" y="48"/>
                </a:lnTo>
                <a:lnTo>
                  <a:pt x="108" y="42"/>
                </a:lnTo>
                <a:lnTo>
                  <a:pt x="90" y="36"/>
                </a:lnTo>
                <a:lnTo>
                  <a:pt x="72" y="30"/>
                </a:lnTo>
                <a:lnTo>
                  <a:pt x="54" y="24"/>
                </a:lnTo>
                <a:lnTo>
                  <a:pt x="36" y="18"/>
                </a:lnTo>
                <a:lnTo>
                  <a:pt x="18" y="6"/>
                </a:lnTo>
                <a:lnTo>
                  <a:pt x="0" y="0"/>
                </a:lnTo>
                <a:lnTo>
                  <a:pt x="0" y="270"/>
                </a:lnTo>
                <a:lnTo>
                  <a:pt x="18" y="276"/>
                </a:lnTo>
                <a:lnTo>
                  <a:pt x="36" y="288"/>
                </a:lnTo>
                <a:lnTo>
                  <a:pt x="54" y="294"/>
                </a:lnTo>
                <a:lnTo>
                  <a:pt x="72" y="300"/>
                </a:lnTo>
                <a:lnTo>
                  <a:pt x="90" y="306"/>
                </a:lnTo>
                <a:lnTo>
                  <a:pt x="108" y="312"/>
                </a:lnTo>
                <a:lnTo>
                  <a:pt x="126" y="318"/>
                </a:lnTo>
                <a:lnTo>
                  <a:pt x="144" y="324"/>
                </a:lnTo>
                <a:lnTo>
                  <a:pt x="168" y="330"/>
                </a:lnTo>
                <a:lnTo>
                  <a:pt x="186" y="336"/>
                </a:lnTo>
                <a:lnTo>
                  <a:pt x="204" y="342"/>
                </a:lnTo>
                <a:lnTo>
                  <a:pt x="228" y="348"/>
                </a:lnTo>
                <a:lnTo>
                  <a:pt x="246" y="354"/>
                </a:lnTo>
                <a:lnTo>
                  <a:pt x="264" y="360"/>
                </a:lnTo>
                <a:lnTo>
                  <a:pt x="288" y="366"/>
                </a:lnTo>
                <a:lnTo>
                  <a:pt x="306" y="366"/>
                </a:lnTo>
                <a:lnTo>
                  <a:pt x="330" y="372"/>
                </a:lnTo>
                <a:lnTo>
                  <a:pt x="348" y="378"/>
                </a:lnTo>
                <a:lnTo>
                  <a:pt x="366" y="378"/>
                </a:lnTo>
                <a:lnTo>
                  <a:pt x="390" y="384"/>
                </a:lnTo>
                <a:lnTo>
                  <a:pt x="408" y="384"/>
                </a:lnTo>
                <a:lnTo>
                  <a:pt x="432" y="390"/>
                </a:lnTo>
                <a:lnTo>
                  <a:pt x="432" y="390"/>
                </a:lnTo>
                <a:lnTo>
                  <a:pt x="450" y="390"/>
                </a:lnTo>
                <a:lnTo>
                  <a:pt x="474" y="396"/>
                </a:lnTo>
                <a:lnTo>
                  <a:pt x="498" y="396"/>
                </a:lnTo>
                <a:lnTo>
                  <a:pt x="516" y="396"/>
                </a:lnTo>
                <a:lnTo>
                  <a:pt x="540" y="402"/>
                </a:lnTo>
                <a:lnTo>
                  <a:pt x="558" y="402"/>
                </a:lnTo>
                <a:lnTo>
                  <a:pt x="582" y="402"/>
                </a:lnTo>
                <a:lnTo>
                  <a:pt x="600" y="402"/>
                </a:lnTo>
                <a:lnTo>
                  <a:pt x="624" y="408"/>
                </a:lnTo>
                <a:lnTo>
                  <a:pt x="648" y="408"/>
                </a:lnTo>
                <a:lnTo>
                  <a:pt x="666" y="408"/>
                </a:lnTo>
                <a:lnTo>
                  <a:pt x="690" y="408"/>
                </a:lnTo>
                <a:lnTo>
                  <a:pt x="708" y="408"/>
                </a:lnTo>
                <a:lnTo>
                  <a:pt x="732" y="408"/>
                </a:lnTo>
                <a:lnTo>
                  <a:pt x="756" y="408"/>
                </a:lnTo>
                <a:lnTo>
                  <a:pt x="774" y="402"/>
                </a:lnTo>
                <a:lnTo>
                  <a:pt x="798" y="402"/>
                </a:lnTo>
                <a:lnTo>
                  <a:pt x="816" y="402"/>
                </a:lnTo>
                <a:lnTo>
                  <a:pt x="840" y="402"/>
                </a:lnTo>
                <a:lnTo>
                  <a:pt x="858" y="396"/>
                </a:lnTo>
                <a:lnTo>
                  <a:pt x="882" y="396"/>
                </a:lnTo>
                <a:lnTo>
                  <a:pt x="906" y="396"/>
                </a:lnTo>
                <a:lnTo>
                  <a:pt x="906" y="126"/>
                </a:lnTo>
                <a:close/>
              </a:path>
            </a:pathLst>
          </a:custGeom>
          <a:solidFill>
            <a:srgbClr val="39AB39">
              <a:alpha val="70000"/>
            </a:srgbClr>
          </a:soli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44" name="Line 4"/>
          <p:cNvSpPr>
            <a:spLocks noChangeShapeType="1"/>
          </p:cNvSpPr>
          <p:nvPr/>
        </p:nvSpPr>
        <p:spPr bwMode="auto">
          <a:xfrm>
            <a:off x="1524000" y="0"/>
            <a:ext cx="5715000" cy="0"/>
          </a:xfrm>
          <a:prstGeom prst="line">
            <a:avLst/>
          </a:prstGeom>
          <a:noFill/>
          <a:ln w="9525">
            <a:noFill/>
            <a:round/>
            <a:headEnd/>
            <a:tailEnd/>
          </a:ln>
          <a:effectLst/>
        </p:spPr>
        <p:txBody>
          <a:bodyPr/>
          <a:lstStyle/>
          <a:p>
            <a:endParaRPr lang="ja-JP" altLang="en-US"/>
          </a:p>
        </p:txBody>
      </p:sp>
      <p:sp>
        <p:nvSpPr>
          <p:cNvPr id="35845" name="Line 5"/>
          <p:cNvSpPr>
            <a:spLocks noChangeShapeType="1"/>
          </p:cNvSpPr>
          <p:nvPr/>
        </p:nvSpPr>
        <p:spPr bwMode="auto">
          <a:xfrm>
            <a:off x="1524000" y="3609975"/>
            <a:ext cx="5715000" cy="0"/>
          </a:xfrm>
          <a:prstGeom prst="line">
            <a:avLst/>
          </a:prstGeom>
          <a:noFill/>
          <a:ln w="9525">
            <a:noFill/>
            <a:round/>
            <a:headEnd/>
            <a:tailEnd/>
          </a:ln>
          <a:effectLst/>
        </p:spPr>
        <p:txBody>
          <a:bodyPr/>
          <a:lstStyle/>
          <a:p>
            <a:endParaRPr lang="ja-JP" altLang="en-US"/>
          </a:p>
        </p:txBody>
      </p:sp>
      <p:sp>
        <p:nvSpPr>
          <p:cNvPr id="35846" name="Line 6"/>
          <p:cNvSpPr>
            <a:spLocks noChangeShapeType="1"/>
          </p:cNvSpPr>
          <p:nvPr/>
        </p:nvSpPr>
        <p:spPr bwMode="auto">
          <a:xfrm>
            <a:off x="7239000" y="0"/>
            <a:ext cx="0" cy="3754438"/>
          </a:xfrm>
          <a:prstGeom prst="line">
            <a:avLst/>
          </a:prstGeom>
          <a:noFill/>
          <a:ln w="9525">
            <a:noFill/>
            <a:round/>
            <a:headEnd/>
            <a:tailEnd/>
          </a:ln>
          <a:effectLst/>
        </p:spPr>
        <p:txBody>
          <a:bodyPr/>
          <a:lstStyle/>
          <a:p>
            <a:endParaRPr lang="ja-JP" altLang="en-US"/>
          </a:p>
        </p:txBody>
      </p:sp>
      <p:sp>
        <p:nvSpPr>
          <p:cNvPr id="35847" name="Rectangle 7"/>
          <p:cNvSpPr>
            <a:spLocks noChangeArrowheads="1"/>
          </p:cNvSpPr>
          <p:nvPr/>
        </p:nvSpPr>
        <p:spPr bwMode="auto">
          <a:xfrm>
            <a:off x="434975" y="442913"/>
            <a:ext cx="6764338" cy="5783262"/>
          </a:xfrm>
          <a:prstGeom prst="rect">
            <a:avLst/>
          </a:prstGeom>
          <a:noFill/>
          <a:ln w="9525">
            <a:noFill/>
            <a:miter lim="800000"/>
            <a:headEnd/>
            <a:tailEnd/>
          </a:ln>
        </p:spPr>
        <p:txBody>
          <a:bodyPr/>
          <a:lstStyle/>
          <a:p>
            <a:endParaRPr lang="ja-JP" altLang="en-US"/>
          </a:p>
        </p:txBody>
      </p:sp>
      <p:sp>
        <p:nvSpPr>
          <p:cNvPr id="35849" name="Rectangle 9"/>
          <p:cNvSpPr>
            <a:spLocks noGrp="1" noChangeArrowheads="1"/>
          </p:cNvSpPr>
          <p:nvPr>
            <p:ph sz="quarter" idx="10"/>
          </p:nvPr>
        </p:nvSpPr>
        <p:spPr/>
        <p:txBody>
          <a:bodyPr/>
          <a:lstStyle/>
          <a:p>
            <a:r>
              <a:rPr lang="en-US" altLang="ja-JP" sz="2800" dirty="0"/>
              <a:t>Windows 2000 Server</a:t>
            </a:r>
            <a:r>
              <a:rPr lang="ja-JP" altLang="en-US" sz="2800" dirty="0"/>
              <a:t>でのリブート要因（上段）と</a:t>
            </a:r>
            <a:br>
              <a:rPr lang="ja-JP" altLang="en-US" sz="2800" dirty="0"/>
            </a:br>
            <a:r>
              <a:rPr lang="en-US" altLang="ja-JP" sz="2800" dirty="0"/>
              <a:t>Windows Server 2003</a:t>
            </a:r>
            <a:r>
              <a:rPr lang="ja-JP" altLang="en-US" sz="2800" dirty="0"/>
              <a:t>における機能強化（下段）</a:t>
            </a:r>
          </a:p>
        </p:txBody>
      </p:sp>
      <p:sp>
        <p:nvSpPr>
          <p:cNvPr id="35848" name="Rectangle 8"/>
          <p:cNvSpPr>
            <a:spLocks noGrp="1" noChangeArrowheads="1"/>
          </p:cNvSpPr>
          <p:nvPr>
            <p:ph type="title"/>
          </p:nvPr>
        </p:nvSpPr>
        <p:spPr/>
        <p:txBody>
          <a:bodyPr/>
          <a:lstStyle/>
          <a:p>
            <a:r>
              <a:rPr lang="ja-JP" altLang="en-US" dirty="0"/>
              <a:t>リブート要因の改善</a:t>
            </a:r>
            <a:br>
              <a:rPr lang="en-US" altLang="ja-JP" dirty="0"/>
            </a:br>
            <a:r>
              <a:rPr lang="en-US" altLang="ja-JP" sz="2400" dirty="0">
                <a:solidFill>
                  <a:schemeClr val="accent3"/>
                </a:solidFill>
              </a:rPr>
              <a:t>Windows 2000 Server </a:t>
            </a:r>
            <a:r>
              <a:rPr lang="ja-JP" altLang="en-US" sz="2400" dirty="0">
                <a:solidFill>
                  <a:schemeClr val="accent3"/>
                </a:solidFill>
              </a:rPr>
              <a:t>から </a:t>
            </a:r>
            <a:r>
              <a:rPr lang="en-US" altLang="ja-JP" sz="2400" dirty="0">
                <a:solidFill>
                  <a:schemeClr val="accent3"/>
                </a:solidFill>
              </a:rPr>
              <a:t>Windows Server 2003 </a:t>
            </a:r>
            <a:r>
              <a:rPr lang="ja-JP" altLang="en-US" sz="2400" dirty="0">
                <a:solidFill>
                  <a:schemeClr val="accent3"/>
                </a:solidFill>
              </a:rPr>
              <a:t>へ </a:t>
            </a:r>
          </a:p>
        </p:txBody>
      </p:sp>
      <p:sp>
        <p:nvSpPr>
          <p:cNvPr id="35850" name="Text Box 10"/>
          <p:cNvSpPr txBox="1">
            <a:spLocks noChangeArrowheads="1"/>
          </p:cNvSpPr>
          <p:nvPr/>
        </p:nvSpPr>
        <p:spPr bwMode="auto">
          <a:xfrm>
            <a:off x="7877176" y="4724401"/>
            <a:ext cx="3114675"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システム コンポーネントの障害</a:t>
            </a:r>
            <a:r>
              <a:rPr kumimoji="0" lang="en-US" altLang="ja-JP" sz="1400" b="1">
                <a:solidFill>
                  <a:schemeClr val="tx2"/>
                </a:solidFill>
                <a:effectLst>
                  <a:outerShdw blurRad="38100" dist="38100" dir="2700000" algn="tl">
                    <a:srgbClr val="C0C0C0"/>
                  </a:outerShdw>
                </a:effectLst>
              </a:rPr>
              <a:t>: 5%</a:t>
            </a:r>
          </a:p>
          <a:p>
            <a:pPr marL="288925" indent="-288925">
              <a:lnSpc>
                <a:spcPct val="80000"/>
              </a:lnSpc>
              <a:spcBef>
                <a:spcPct val="20000"/>
              </a:spcBef>
              <a:buClr>
                <a:schemeClr val="tx2"/>
              </a:buClr>
              <a:buSzPct val="85000"/>
              <a:buBlip>
                <a:blip r:embed="rId4"/>
              </a:buBlip>
            </a:pPr>
            <a:r>
              <a:rPr kumimoji="0" lang="en-US" altLang="ja-JP" sz="1400"/>
              <a:t>IIS 6 </a:t>
            </a:r>
            <a:r>
              <a:rPr kumimoji="0" lang="ja-JP" altLang="en-US" sz="1400"/>
              <a:t>プロセス リサイクリング</a:t>
            </a:r>
          </a:p>
        </p:txBody>
      </p:sp>
      <p:sp>
        <p:nvSpPr>
          <p:cNvPr id="35851" name="Text Box 11"/>
          <p:cNvSpPr txBox="1">
            <a:spLocks noChangeArrowheads="1"/>
          </p:cNvSpPr>
          <p:nvPr/>
        </p:nvSpPr>
        <p:spPr bwMode="auto">
          <a:xfrm>
            <a:off x="7855928" y="5300935"/>
            <a:ext cx="2982913"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dirty="0">
                <a:solidFill>
                  <a:schemeClr val="tx2"/>
                </a:solidFill>
                <a:effectLst>
                  <a:outerShdw blurRad="38100" dist="38100" dir="2700000" algn="tl">
                    <a:srgbClr val="C0C0C0"/>
                  </a:outerShdw>
                </a:effectLst>
              </a:rPr>
              <a:t>その他</a:t>
            </a:r>
            <a:r>
              <a:rPr kumimoji="0" lang="en-US" altLang="ja-JP" sz="1400" b="1" dirty="0">
                <a:solidFill>
                  <a:schemeClr val="tx2"/>
                </a:solidFill>
                <a:effectLst>
                  <a:outerShdw blurRad="38100" dist="38100" dir="2700000" algn="tl">
                    <a:srgbClr val="C0C0C0"/>
                  </a:outerShdw>
                </a:effectLst>
              </a:rPr>
              <a:t>:  </a:t>
            </a:r>
            <a:r>
              <a:rPr kumimoji="0" lang="ja-JP" altLang="en-US" sz="1400" b="1" dirty="0">
                <a:solidFill>
                  <a:schemeClr val="tx2"/>
                </a:solidFill>
                <a:effectLst>
                  <a:outerShdw blurRad="38100" dist="38100" dir="2700000" algn="tl">
                    <a:srgbClr val="C0C0C0"/>
                  </a:outerShdw>
                </a:effectLst>
              </a:rPr>
              <a:t>予期しないリブート</a:t>
            </a:r>
            <a:r>
              <a:rPr kumimoji="0" lang="en-US" altLang="ja-JP" sz="1400" b="1" dirty="0">
                <a:solidFill>
                  <a:schemeClr val="tx2"/>
                </a:solidFill>
                <a:effectLst>
                  <a:outerShdw blurRad="38100" dist="38100" dir="2700000" algn="tl">
                    <a:srgbClr val="C0C0C0"/>
                  </a:outerShdw>
                </a:effectLst>
              </a:rPr>
              <a:t>: 4%</a:t>
            </a:r>
          </a:p>
          <a:p>
            <a:pPr marL="288925" indent="-288925">
              <a:lnSpc>
                <a:spcPct val="80000"/>
              </a:lnSpc>
              <a:spcBef>
                <a:spcPct val="20000"/>
              </a:spcBef>
              <a:buClr>
                <a:schemeClr val="tx2"/>
              </a:buClr>
              <a:buSzPct val="85000"/>
              <a:buBlip>
                <a:blip r:embed="rId4"/>
              </a:buBlip>
            </a:pPr>
            <a:r>
              <a:rPr kumimoji="0" lang="ja-JP" altLang="en-US" sz="1400" dirty="0"/>
              <a:t>シャットダウン イベント</a:t>
            </a:r>
            <a:br>
              <a:rPr kumimoji="0" lang="ja-JP" altLang="en-US" sz="1400" dirty="0"/>
            </a:br>
            <a:r>
              <a:rPr kumimoji="0" lang="ja-JP" altLang="en-US" sz="1400" dirty="0"/>
              <a:t>トラッカー </a:t>
            </a:r>
            <a:r>
              <a:rPr kumimoji="0" lang="en-US" altLang="ja-JP" sz="1400" dirty="0"/>
              <a:t>(SET)</a:t>
            </a:r>
          </a:p>
          <a:p>
            <a:pPr marL="288925" indent="-288925">
              <a:lnSpc>
                <a:spcPct val="80000"/>
              </a:lnSpc>
              <a:spcBef>
                <a:spcPct val="20000"/>
              </a:spcBef>
              <a:buClr>
                <a:schemeClr val="tx2"/>
              </a:buClr>
              <a:buSzPct val="85000"/>
              <a:buBlip>
                <a:blip r:embed="rId4"/>
              </a:buBlip>
            </a:pPr>
            <a:r>
              <a:rPr kumimoji="0" lang="en-US" altLang="ja-JP" sz="1400" dirty="0"/>
              <a:t>SET System State Data </a:t>
            </a:r>
          </a:p>
        </p:txBody>
      </p:sp>
      <p:sp>
        <p:nvSpPr>
          <p:cNvPr id="35852" name="Text Box 12"/>
          <p:cNvSpPr txBox="1">
            <a:spLocks noChangeArrowheads="1"/>
          </p:cNvSpPr>
          <p:nvPr/>
        </p:nvSpPr>
        <p:spPr bwMode="auto">
          <a:xfrm>
            <a:off x="7766051" y="3827295"/>
            <a:ext cx="2771775"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アプリケーションの障害</a:t>
            </a:r>
            <a:r>
              <a:rPr kumimoji="0" lang="en-US" altLang="ja-JP" sz="1400" b="1">
                <a:solidFill>
                  <a:schemeClr val="tx2"/>
                </a:solidFill>
                <a:effectLst>
                  <a:outerShdw blurRad="38100" dist="38100" dir="2700000" algn="tl">
                    <a:srgbClr val="C0C0C0"/>
                  </a:outerShdw>
                </a:effectLst>
              </a:rPr>
              <a:t>: 6%</a:t>
            </a:r>
          </a:p>
          <a:p>
            <a:pPr marL="288925" indent="-288925">
              <a:lnSpc>
                <a:spcPct val="80000"/>
              </a:lnSpc>
              <a:spcBef>
                <a:spcPct val="20000"/>
              </a:spcBef>
              <a:buClr>
                <a:schemeClr val="tx2"/>
              </a:buClr>
              <a:buSzPct val="85000"/>
              <a:buBlip>
                <a:blip r:embed="rId4"/>
              </a:buBlip>
            </a:pPr>
            <a:r>
              <a:rPr kumimoji="0" lang="en-US" altLang="ja-JP" sz="1400"/>
              <a:t>COM+ </a:t>
            </a:r>
            <a:r>
              <a:rPr kumimoji="0" lang="ja-JP" altLang="en-US" sz="1400"/>
              <a:t>アプリケーションの</a:t>
            </a:r>
            <a:br>
              <a:rPr kumimoji="0" lang="ja-JP" altLang="en-US" sz="1400"/>
            </a:br>
            <a:r>
              <a:rPr kumimoji="0" lang="ja-JP" altLang="en-US" sz="1400"/>
              <a:t>リサイクリング</a:t>
            </a:r>
          </a:p>
          <a:p>
            <a:pPr marL="288925" indent="-288925">
              <a:lnSpc>
                <a:spcPct val="80000"/>
              </a:lnSpc>
              <a:spcBef>
                <a:spcPct val="20000"/>
              </a:spcBef>
              <a:buClr>
                <a:schemeClr val="tx2"/>
              </a:buClr>
              <a:buSzPct val="85000"/>
              <a:buBlip>
                <a:blip r:embed="rId4"/>
              </a:buBlip>
            </a:pPr>
            <a:r>
              <a:rPr kumimoji="0" lang="en-US" altLang="ja-JP" sz="1400"/>
              <a:t>WSRM</a:t>
            </a:r>
          </a:p>
        </p:txBody>
      </p:sp>
      <p:sp>
        <p:nvSpPr>
          <p:cNvPr id="35853" name="Text Box 13"/>
          <p:cNvSpPr txBox="1">
            <a:spLocks noChangeArrowheads="1"/>
          </p:cNvSpPr>
          <p:nvPr/>
        </p:nvSpPr>
        <p:spPr bwMode="auto">
          <a:xfrm>
            <a:off x="7729539" y="3033545"/>
            <a:ext cx="2916237" cy="65248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 &amp; </a:t>
            </a:r>
            <a:r>
              <a:rPr kumimoji="0" lang="ja-JP" altLang="en-US" sz="1400" b="1">
                <a:solidFill>
                  <a:schemeClr val="tx2"/>
                </a:solidFill>
                <a:effectLst>
                  <a:outerShdw blurRad="38100" dist="38100" dir="2700000" algn="tl">
                    <a:srgbClr val="C0C0C0"/>
                  </a:outerShdw>
                </a:effectLst>
              </a:rPr>
              <a:t>ドライバ</a:t>
            </a:r>
            <a:r>
              <a:rPr kumimoji="0" lang="en-US" altLang="ja-JP" sz="1400" b="1">
                <a:solidFill>
                  <a:schemeClr val="tx2"/>
                </a:solidFill>
                <a:effectLst>
                  <a:outerShdw blurRad="38100" dist="38100" dir="2700000" algn="tl">
                    <a:srgbClr val="C0C0C0"/>
                  </a:outerShdw>
                </a:effectLst>
              </a:rPr>
              <a:t>/</a:t>
            </a:r>
            <a:r>
              <a:rPr kumimoji="0" lang="ja-JP" altLang="en-US" sz="1400" b="1">
                <a:solidFill>
                  <a:schemeClr val="tx2"/>
                </a:solidFill>
                <a:effectLst>
                  <a:outerShdw blurRad="38100" dist="38100" dir="2700000" algn="tl">
                    <a:srgbClr val="C0C0C0"/>
                  </a:outerShdw>
                </a:effectLst>
              </a:rPr>
              <a:t>アダプタの障害</a:t>
            </a:r>
            <a:r>
              <a:rPr kumimoji="0" lang="en-US" altLang="ja-JP" sz="1400" b="1">
                <a:solidFill>
                  <a:schemeClr val="tx2"/>
                </a:solidFill>
                <a:effectLst>
                  <a:outerShdw blurRad="38100" dist="38100" dir="2700000" algn="tl">
                    <a:srgbClr val="C0C0C0"/>
                  </a:outerShdw>
                </a:effectLst>
              </a:rPr>
              <a:t>: 9%</a:t>
            </a:r>
          </a:p>
          <a:p>
            <a:pPr marL="288925" indent="-288925">
              <a:lnSpc>
                <a:spcPct val="80000"/>
              </a:lnSpc>
              <a:spcBef>
                <a:spcPct val="20000"/>
              </a:spcBef>
              <a:buClr>
                <a:schemeClr val="tx2"/>
              </a:buClr>
              <a:buSzPct val="85000"/>
              <a:buBlip>
                <a:blip r:embed="rId4"/>
              </a:buBlip>
            </a:pPr>
            <a:r>
              <a:rPr kumimoji="0" lang="en-US" altLang="ja-JP" sz="1400"/>
              <a:t>Driver verifier + </a:t>
            </a:r>
            <a:r>
              <a:rPr kumimoji="0" lang="ja-JP" altLang="en-US" sz="1400"/>
              <a:t>ドライバの</a:t>
            </a:r>
            <a:br>
              <a:rPr kumimoji="0" lang="ja-JP" altLang="en-US" sz="1400"/>
            </a:br>
            <a:r>
              <a:rPr kumimoji="0" lang="ja-JP" altLang="en-US" sz="1400"/>
              <a:t>ロールバック </a:t>
            </a:r>
          </a:p>
        </p:txBody>
      </p:sp>
      <p:sp>
        <p:nvSpPr>
          <p:cNvPr id="35854" name="Text Box 14"/>
          <p:cNvSpPr txBox="1">
            <a:spLocks noChangeArrowheads="1"/>
          </p:cNvSpPr>
          <p:nvPr/>
        </p:nvSpPr>
        <p:spPr bwMode="auto">
          <a:xfrm>
            <a:off x="1717675" y="5414796"/>
            <a:ext cx="2363788"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の構成変更</a:t>
            </a:r>
            <a:r>
              <a:rPr kumimoji="0" lang="en-US" altLang="ja-JP" sz="1400" b="1">
                <a:solidFill>
                  <a:schemeClr val="tx2"/>
                </a:solidFill>
                <a:effectLst>
                  <a:outerShdw blurRad="38100" dist="38100" dir="2700000" algn="tl">
                    <a:srgbClr val="C0C0C0"/>
                  </a:outerShdw>
                </a:effectLst>
              </a:rPr>
              <a:t>: 12%</a:t>
            </a:r>
          </a:p>
          <a:p>
            <a:pPr marL="288925" indent="-288925">
              <a:lnSpc>
                <a:spcPct val="80000"/>
              </a:lnSpc>
              <a:spcBef>
                <a:spcPct val="20000"/>
              </a:spcBef>
              <a:buClr>
                <a:schemeClr val="tx2"/>
              </a:buClr>
              <a:buSzPct val="85000"/>
              <a:buBlip>
                <a:blip r:embed="rId4"/>
              </a:buBlip>
            </a:pPr>
            <a:r>
              <a:rPr kumimoji="0" lang="ja-JP" altLang="en-US" sz="1400"/>
              <a:t>リブート回数の減少</a:t>
            </a:r>
          </a:p>
        </p:txBody>
      </p:sp>
      <p:sp>
        <p:nvSpPr>
          <p:cNvPr id="35855" name="Text Box 15"/>
          <p:cNvSpPr txBox="1">
            <a:spLocks noChangeArrowheads="1"/>
          </p:cNvSpPr>
          <p:nvPr/>
        </p:nvSpPr>
        <p:spPr bwMode="auto">
          <a:xfrm>
            <a:off x="1728788" y="6033921"/>
            <a:ext cx="3949700"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ハードウェアのインストール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構成</a:t>
            </a:r>
            <a:r>
              <a:rPr kumimoji="0" lang="en-US" altLang="ja-JP" sz="1400" b="1">
                <a:solidFill>
                  <a:schemeClr val="tx2"/>
                </a:solidFill>
                <a:effectLst>
                  <a:outerShdw blurRad="38100" dist="38100" dir="2700000" algn="tl">
                    <a:srgbClr val="C0C0C0"/>
                  </a:outerShdw>
                </a:effectLst>
              </a:rPr>
              <a:t>: 7%</a:t>
            </a:r>
            <a:r>
              <a:rPr kumimoji="0" lang="en-US" altLang="ja-JP" sz="1400">
                <a:solidFill>
                  <a:schemeClr val="tx2"/>
                </a:solidFill>
              </a:rPr>
              <a:t> </a:t>
            </a:r>
          </a:p>
          <a:p>
            <a:pPr marL="288925" indent="-288925">
              <a:lnSpc>
                <a:spcPct val="80000"/>
              </a:lnSpc>
              <a:spcBef>
                <a:spcPct val="20000"/>
              </a:spcBef>
              <a:buClr>
                <a:schemeClr val="tx2"/>
              </a:buClr>
              <a:buSzPct val="85000"/>
              <a:buBlip>
                <a:blip r:embed="rId4"/>
              </a:buBlip>
            </a:pPr>
            <a:r>
              <a:rPr kumimoji="0" lang="ja-JP" altLang="en-US" sz="1400"/>
              <a:t>ホットプラグ </a:t>
            </a:r>
            <a:r>
              <a:rPr kumimoji="0" lang="en-US" altLang="ja-JP" sz="1400"/>
              <a:t>PCI, </a:t>
            </a:r>
            <a:r>
              <a:rPr kumimoji="0" lang="ja-JP" altLang="en-US" sz="1400"/>
              <a:t>稼動中のメモリ追加</a:t>
            </a:r>
          </a:p>
        </p:txBody>
      </p:sp>
      <p:sp>
        <p:nvSpPr>
          <p:cNvPr id="35856" name="Text Box 16"/>
          <p:cNvSpPr txBox="1">
            <a:spLocks noChangeArrowheads="1"/>
          </p:cNvSpPr>
          <p:nvPr/>
        </p:nvSpPr>
        <p:spPr bwMode="auto">
          <a:xfrm>
            <a:off x="1717676" y="3035133"/>
            <a:ext cx="3743325" cy="695575"/>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のアップグレード</a:t>
            </a:r>
            <a:r>
              <a:rPr kumimoji="0" lang="en-US" altLang="ja-JP" sz="1400" b="1">
                <a:solidFill>
                  <a:schemeClr val="tx2"/>
                </a:solidFill>
                <a:effectLst>
                  <a:outerShdw blurRad="38100" dist="38100" dir="2700000" algn="tl">
                    <a:srgbClr val="C0C0C0"/>
                  </a:outerShdw>
                </a:effectLst>
              </a:rPr>
              <a:t>/ SP /</a:t>
            </a:r>
            <a:r>
              <a:rPr kumimoji="0" lang="ja-JP" altLang="en-US" sz="1400" b="1">
                <a:solidFill>
                  <a:schemeClr val="tx2"/>
                </a:solidFill>
                <a:effectLst>
                  <a:outerShdw blurRad="38100" dist="38100" dir="2700000" algn="tl">
                    <a:srgbClr val="C0C0C0"/>
                  </a:outerShdw>
                </a:effectLst>
              </a:rPr>
              <a:t>ホットフィックス</a:t>
            </a:r>
            <a:r>
              <a:rPr kumimoji="0" lang="en-US" altLang="ja-JP" sz="1400" b="1">
                <a:solidFill>
                  <a:schemeClr val="tx2"/>
                </a:solidFill>
                <a:effectLst>
                  <a:outerShdw blurRad="38100" dist="38100" dir="2700000" algn="tl">
                    <a:srgbClr val="C0C0C0"/>
                  </a:outerShdw>
                </a:effectLst>
              </a:rPr>
              <a:t>: 37%</a:t>
            </a:r>
          </a:p>
          <a:p>
            <a:pPr marL="288925" indent="-288925">
              <a:lnSpc>
                <a:spcPct val="80000"/>
              </a:lnSpc>
              <a:spcBef>
                <a:spcPct val="20000"/>
              </a:spcBef>
              <a:buClr>
                <a:schemeClr val="tx2"/>
              </a:buClr>
              <a:buSzPct val="85000"/>
              <a:buBlip>
                <a:blip r:embed="rId4"/>
              </a:buBlip>
            </a:pPr>
            <a:r>
              <a:rPr kumimoji="0" lang="en-US" altLang="ja-JP" sz="1400"/>
              <a:t>QFE </a:t>
            </a:r>
            <a:r>
              <a:rPr kumimoji="0" lang="ja-JP" altLang="en-US" sz="1400"/>
              <a:t>の一括適用</a:t>
            </a:r>
          </a:p>
          <a:p>
            <a:pPr marL="288925" indent="-288925">
              <a:lnSpc>
                <a:spcPct val="80000"/>
              </a:lnSpc>
              <a:spcBef>
                <a:spcPct val="20000"/>
              </a:spcBef>
              <a:buClr>
                <a:schemeClr val="tx2"/>
              </a:buClr>
              <a:buSzPct val="85000"/>
              <a:buBlip>
                <a:blip r:embed="rId4"/>
              </a:buBlip>
            </a:pPr>
            <a:r>
              <a:rPr kumimoji="0" lang="en-US" altLang="ja-JP" sz="1400"/>
              <a:t>Windows Security Push</a:t>
            </a:r>
          </a:p>
        </p:txBody>
      </p:sp>
      <p:grpSp>
        <p:nvGrpSpPr>
          <p:cNvPr id="2" name="Group 17"/>
          <p:cNvGrpSpPr>
            <a:grpSpLocks/>
          </p:cNvGrpSpPr>
          <p:nvPr/>
        </p:nvGrpSpPr>
        <p:grpSpPr bwMode="auto">
          <a:xfrm>
            <a:off x="6016626" y="3368508"/>
            <a:ext cx="1624013" cy="1338263"/>
            <a:chOff x="2736" y="1104"/>
            <a:chExt cx="1023" cy="843"/>
          </a:xfrm>
        </p:grpSpPr>
        <p:sp>
          <p:nvSpPr>
            <p:cNvPr id="35858" name="Freeform 18"/>
            <p:cNvSpPr>
              <a:spLocks/>
            </p:cNvSpPr>
            <p:nvPr/>
          </p:nvSpPr>
          <p:spPr bwMode="auto">
            <a:xfrm>
              <a:off x="2736" y="1409"/>
              <a:ext cx="1023" cy="538"/>
            </a:xfrm>
            <a:custGeom>
              <a:avLst/>
              <a:gdLst/>
              <a:ahLst/>
              <a:cxnLst>
                <a:cxn ang="0">
                  <a:pos x="0" y="324"/>
                </a:cxn>
                <a:cxn ang="0">
                  <a:pos x="1128" y="0"/>
                </a:cxn>
                <a:cxn ang="0">
                  <a:pos x="1128" y="270"/>
                </a:cxn>
                <a:cxn ang="0">
                  <a:pos x="0" y="594"/>
                </a:cxn>
                <a:cxn ang="0">
                  <a:pos x="0" y="324"/>
                </a:cxn>
              </a:cxnLst>
              <a:rect l="0" t="0" r="r" b="b"/>
              <a:pathLst>
                <a:path w="1128" h="594">
                  <a:moveTo>
                    <a:pt x="0" y="324"/>
                  </a:moveTo>
                  <a:lnTo>
                    <a:pt x="1128" y="0"/>
                  </a:lnTo>
                  <a:lnTo>
                    <a:pt x="1128" y="270"/>
                  </a:lnTo>
                  <a:lnTo>
                    <a:pt x="0" y="594"/>
                  </a:lnTo>
                  <a:lnTo>
                    <a:pt x="0" y="324"/>
                  </a:lnTo>
                  <a:close/>
                </a:path>
              </a:pathLst>
            </a:custGeom>
            <a:solidFill>
              <a:srgbClr val="804040">
                <a:alpha val="70000"/>
              </a:srgbClr>
            </a:solidFill>
            <a:ln w="9525">
              <a:solidFill>
                <a:srgbClr val="000000"/>
              </a:solidFill>
              <a:prstDash val="solid"/>
              <a:round/>
              <a:headEnd/>
              <a:tailEnd/>
            </a:ln>
          </p:spPr>
          <p:txBody>
            <a:bodyPr/>
            <a:lstStyle/>
            <a:p>
              <a:endParaRPr lang="ja-JP" altLang="en-US"/>
            </a:p>
          </p:txBody>
        </p:sp>
        <p:sp>
          <p:nvSpPr>
            <p:cNvPr id="35859" name="Freeform 19"/>
            <p:cNvSpPr>
              <a:spLocks/>
            </p:cNvSpPr>
            <p:nvPr/>
          </p:nvSpPr>
          <p:spPr bwMode="ltGray">
            <a:xfrm>
              <a:off x="2736" y="1104"/>
              <a:ext cx="1023" cy="598"/>
            </a:xfrm>
            <a:custGeom>
              <a:avLst/>
              <a:gdLst/>
              <a:ahLst/>
              <a:cxnLst>
                <a:cxn ang="0">
                  <a:pos x="690" y="0"/>
                </a:cxn>
                <a:cxn ang="0">
                  <a:pos x="708" y="12"/>
                </a:cxn>
                <a:cxn ang="0">
                  <a:pos x="726" y="18"/>
                </a:cxn>
                <a:cxn ang="0">
                  <a:pos x="744" y="24"/>
                </a:cxn>
                <a:cxn ang="0">
                  <a:pos x="762" y="36"/>
                </a:cxn>
                <a:cxn ang="0">
                  <a:pos x="774" y="42"/>
                </a:cxn>
                <a:cxn ang="0">
                  <a:pos x="792" y="54"/>
                </a:cxn>
                <a:cxn ang="0">
                  <a:pos x="810" y="60"/>
                </a:cxn>
                <a:cxn ang="0">
                  <a:pos x="828" y="72"/>
                </a:cxn>
                <a:cxn ang="0">
                  <a:pos x="840" y="78"/>
                </a:cxn>
                <a:cxn ang="0">
                  <a:pos x="858" y="90"/>
                </a:cxn>
                <a:cxn ang="0">
                  <a:pos x="870" y="102"/>
                </a:cxn>
                <a:cxn ang="0">
                  <a:pos x="888" y="108"/>
                </a:cxn>
                <a:cxn ang="0">
                  <a:pos x="900" y="120"/>
                </a:cxn>
                <a:cxn ang="0">
                  <a:pos x="918" y="132"/>
                </a:cxn>
                <a:cxn ang="0">
                  <a:pos x="930" y="138"/>
                </a:cxn>
                <a:cxn ang="0">
                  <a:pos x="948" y="150"/>
                </a:cxn>
                <a:cxn ang="0">
                  <a:pos x="948" y="150"/>
                </a:cxn>
                <a:cxn ang="0">
                  <a:pos x="960" y="162"/>
                </a:cxn>
                <a:cxn ang="0">
                  <a:pos x="972" y="174"/>
                </a:cxn>
                <a:cxn ang="0">
                  <a:pos x="984" y="186"/>
                </a:cxn>
                <a:cxn ang="0">
                  <a:pos x="996" y="192"/>
                </a:cxn>
                <a:cxn ang="0">
                  <a:pos x="1008" y="204"/>
                </a:cxn>
                <a:cxn ang="0">
                  <a:pos x="1026" y="216"/>
                </a:cxn>
                <a:cxn ang="0">
                  <a:pos x="1038" y="228"/>
                </a:cxn>
                <a:cxn ang="0">
                  <a:pos x="1044" y="240"/>
                </a:cxn>
                <a:cxn ang="0">
                  <a:pos x="1056" y="252"/>
                </a:cxn>
                <a:cxn ang="0">
                  <a:pos x="1068" y="264"/>
                </a:cxn>
                <a:cxn ang="0">
                  <a:pos x="1080" y="276"/>
                </a:cxn>
                <a:cxn ang="0">
                  <a:pos x="1092" y="288"/>
                </a:cxn>
                <a:cxn ang="0">
                  <a:pos x="1098" y="300"/>
                </a:cxn>
                <a:cxn ang="0">
                  <a:pos x="1110" y="312"/>
                </a:cxn>
                <a:cxn ang="0">
                  <a:pos x="1116" y="324"/>
                </a:cxn>
                <a:cxn ang="0">
                  <a:pos x="1128" y="336"/>
                </a:cxn>
                <a:cxn ang="0">
                  <a:pos x="0" y="660"/>
                </a:cxn>
                <a:cxn ang="0">
                  <a:pos x="690" y="0"/>
                </a:cxn>
              </a:cxnLst>
              <a:rect l="0" t="0" r="r" b="b"/>
              <a:pathLst>
                <a:path w="1128" h="660">
                  <a:moveTo>
                    <a:pt x="690" y="0"/>
                  </a:moveTo>
                  <a:lnTo>
                    <a:pt x="708" y="12"/>
                  </a:lnTo>
                  <a:lnTo>
                    <a:pt x="726" y="18"/>
                  </a:lnTo>
                  <a:lnTo>
                    <a:pt x="744" y="24"/>
                  </a:lnTo>
                  <a:lnTo>
                    <a:pt x="762" y="36"/>
                  </a:lnTo>
                  <a:lnTo>
                    <a:pt x="774" y="42"/>
                  </a:lnTo>
                  <a:lnTo>
                    <a:pt x="792" y="54"/>
                  </a:lnTo>
                  <a:lnTo>
                    <a:pt x="810" y="60"/>
                  </a:lnTo>
                  <a:lnTo>
                    <a:pt x="828" y="72"/>
                  </a:lnTo>
                  <a:lnTo>
                    <a:pt x="840" y="78"/>
                  </a:lnTo>
                  <a:lnTo>
                    <a:pt x="858" y="90"/>
                  </a:lnTo>
                  <a:lnTo>
                    <a:pt x="870" y="102"/>
                  </a:lnTo>
                  <a:lnTo>
                    <a:pt x="888" y="108"/>
                  </a:lnTo>
                  <a:lnTo>
                    <a:pt x="900" y="120"/>
                  </a:lnTo>
                  <a:lnTo>
                    <a:pt x="918" y="132"/>
                  </a:lnTo>
                  <a:lnTo>
                    <a:pt x="930" y="138"/>
                  </a:lnTo>
                  <a:lnTo>
                    <a:pt x="948" y="150"/>
                  </a:lnTo>
                  <a:lnTo>
                    <a:pt x="948" y="150"/>
                  </a:lnTo>
                  <a:lnTo>
                    <a:pt x="960" y="162"/>
                  </a:lnTo>
                  <a:lnTo>
                    <a:pt x="972" y="174"/>
                  </a:lnTo>
                  <a:lnTo>
                    <a:pt x="984" y="186"/>
                  </a:lnTo>
                  <a:lnTo>
                    <a:pt x="996" y="192"/>
                  </a:lnTo>
                  <a:lnTo>
                    <a:pt x="1008" y="204"/>
                  </a:lnTo>
                  <a:lnTo>
                    <a:pt x="1026" y="216"/>
                  </a:lnTo>
                  <a:lnTo>
                    <a:pt x="1038" y="228"/>
                  </a:lnTo>
                  <a:lnTo>
                    <a:pt x="1044" y="240"/>
                  </a:lnTo>
                  <a:lnTo>
                    <a:pt x="1056" y="252"/>
                  </a:lnTo>
                  <a:lnTo>
                    <a:pt x="1068" y="264"/>
                  </a:lnTo>
                  <a:lnTo>
                    <a:pt x="1080" y="276"/>
                  </a:lnTo>
                  <a:lnTo>
                    <a:pt x="1092" y="288"/>
                  </a:lnTo>
                  <a:lnTo>
                    <a:pt x="1098" y="300"/>
                  </a:lnTo>
                  <a:lnTo>
                    <a:pt x="1110" y="312"/>
                  </a:lnTo>
                  <a:lnTo>
                    <a:pt x="1116" y="324"/>
                  </a:lnTo>
                  <a:lnTo>
                    <a:pt x="1128" y="336"/>
                  </a:lnTo>
                  <a:lnTo>
                    <a:pt x="0" y="660"/>
                  </a:lnTo>
                  <a:lnTo>
                    <a:pt x="690" y="0"/>
                  </a:lnTo>
                  <a:close/>
                </a:path>
              </a:pathLst>
            </a:custGeom>
            <a:gradFill rotWithShape="0">
              <a:gsLst>
                <a:gs pos="0">
                  <a:srgbClr val="5E8CDE">
                    <a:gamma/>
                    <a:shade val="46275"/>
                    <a:invGamma/>
                  </a:srgbClr>
                </a:gs>
                <a:gs pos="100000">
                  <a:srgbClr val="5E8CDE">
                    <a:alpha val="70000"/>
                  </a:srgbClr>
                </a:gs>
              </a:gsLst>
              <a:lin ang="18900000" scaled="1"/>
            </a:gradFill>
            <a:ln w="8001" cap="flat" cmpd="sng">
              <a:solidFill>
                <a:srgbClr val="99CCFF"/>
              </a:solidFill>
              <a:prstDash val="solid"/>
              <a:round/>
              <a:headEnd type="none" w="med" len="med"/>
              <a:tailEnd type="none" w="med" len="med"/>
            </a:ln>
            <a:effectLst/>
          </p:spPr>
          <p:txBody>
            <a:bodyPr/>
            <a:lstStyle/>
            <a:p>
              <a:endParaRPr lang="ja-JP" altLang="en-US"/>
            </a:p>
          </p:txBody>
        </p:sp>
      </p:grpSp>
      <p:grpSp>
        <p:nvGrpSpPr>
          <p:cNvPr id="3" name="Group 20"/>
          <p:cNvGrpSpPr>
            <a:grpSpLocks/>
          </p:cNvGrpSpPr>
          <p:nvPr/>
        </p:nvGrpSpPr>
        <p:grpSpPr bwMode="auto">
          <a:xfrm>
            <a:off x="6018214" y="3854283"/>
            <a:ext cx="1779587" cy="854075"/>
            <a:chOff x="2975" y="1637"/>
            <a:chExt cx="1121" cy="538"/>
          </a:xfrm>
        </p:grpSpPr>
        <p:sp>
          <p:nvSpPr>
            <p:cNvPr id="35861" name="Freeform 21"/>
            <p:cNvSpPr>
              <a:spLocks/>
            </p:cNvSpPr>
            <p:nvPr/>
          </p:nvSpPr>
          <p:spPr bwMode="ltGray">
            <a:xfrm>
              <a:off x="2975" y="1909"/>
              <a:ext cx="1121" cy="266"/>
            </a:xfrm>
            <a:custGeom>
              <a:avLst/>
              <a:gdLst/>
              <a:ahLst/>
              <a:cxnLst>
                <a:cxn ang="0">
                  <a:pos x="0" y="24"/>
                </a:cxn>
                <a:cxn ang="0">
                  <a:pos x="1236" y="0"/>
                </a:cxn>
                <a:cxn ang="0">
                  <a:pos x="1236" y="270"/>
                </a:cxn>
                <a:cxn ang="0">
                  <a:pos x="0" y="294"/>
                </a:cxn>
                <a:cxn ang="0">
                  <a:pos x="0" y="24"/>
                </a:cxn>
              </a:cxnLst>
              <a:rect l="0" t="0" r="r" b="b"/>
              <a:pathLst>
                <a:path w="1236" h="294">
                  <a:moveTo>
                    <a:pt x="0" y="24"/>
                  </a:moveTo>
                  <a:lnTo>
                    <a:pt x="1236" y="0"/>
                  </a:lnTo>
                  <a:lnTo>
                    <a:pt x="1236" y="270"/>
                  </a:lnTo>
                  <a:lnTo>
                    <a:pt x="0" y="294"/>
                  </a:lnTo>
                  <a:lnTo>
                    <a:pt x="0" y="24"/>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sp>
          <p:nvSpPr>
            <p:cNvPr id="35862" name="Freeform 22"/>
            <p:cNvSpPr>
              <a:spLocks/>
            </p:cNvSpPr>
            <p:nvPr/>
          </p:nvSpPr>
          <p:spPr bwMode="ltGray">
            <a:xfrm>
              <a:off x="2975" y="1637"/>
              <a:ext cx="1121" cy="294"/>
            </a:xfrm>
            <a:custGeom>
              <a:avLst/>
              <a:gdLst/>
              <a:ahLst/>
              <a:cxnLst>
                <a:cxn ang="0">
                  <a:pos x="1128" y="0"/>
                </a:cxn>
                <a:cxn ang="0">
                  <a:pos x="1134" y="12"/>
                </a:cxn>
                <a:cxn ang="0">
                  <a:pos x="1146" y="30"/>
                </a:cxn>
                <a:cxn ang="0">
                  <a:pos x="1152" y="42"/>
                </a:cxn>
                <a:cxn ang="0">
                  <a:pos x="1158" y="54"/>
                </a:cxn>
                <a:cxn ang="0">
                  <a:pos x="1170" y="66"/>
                </a:cxn>
                <a:cxn ang="0">
                  <a:pos x="1176" y="78"/>
                </a:cxn>
                <a:cxn ang="0">
                  <a:pos x="1176" y="78"/>
                </a:cxn>
                <a:cxn ang="0">
                  <a:pos x="1182" y="96"/>
                </a:cxn>
                <a:cxn ang="0">
                  <a:pos x="1188" y="108"/>
                </a:cxn>
                <a:cxn ang="0">
                  <a:pos x="1194" y="120"/>
                </a:cxn>
                <a:cxn ang="0">
                  <a:pos x="1200" y="132"/>
                </a:cxn>
                <a:cxn ang="0">
                  <a:pos x="1200" y="144"/>
                </a:cxn>
                <a:cxn ang="0">
                  <a:pos x="1206" y="162"/>
                </a:cxn>
                <a:cxn ang="0">
                  <a:pos x="1212" y="174"/>
                </a:cxn>
                <a:cxn ang="0">
                  <a:pos x="1218" y="186"/>
                </a:cxn>
                <a:cxn ang="0">
                  <a:pos x="1218" y="204"/>
                </a:cxn>
                <a:cxn ang="0">
                  <a:pos x="1224" y="216"/>
                </a:cxn>
                <a:cxn ang="0">
                  <a:pos x="1224" y="228"/>
                </a:cxn>
                <a:cxn ang="0">
                  <a:pos x="1224" y="228"/>
                </a:cxn>
                <a:cxn ang="0">
                  <a:pos x="1230" y="240"/>
                </a:cxn>
                <a:cxn ang="0">
                  <a:pos x="1230" y="258"/>
                </a:cxn>
                <a:cxn ang="0">
                  <a:pos x="1230" y="270"/>
                </a:cxn>
                <a:cxn ang="0">
                  <a:pos x="1230" y="282"/>
                </a:cxn>
                <a:cxn ang="0">
                  <a:pos x="1236" y="300"/>
                </a:cxn>
                <a:cxn ang="0">
                  <a:pos x="0" y="324"/>
                </a:cxn>
                <a:cxn ang="0">
                  <a:pos x="1128" y="0"/>
                </a:cxn>
              </a:cxnLst>
              <a:rect l="0" t="0" r="r" b="b"/>
              <a:pathLst>
                <a:path w="1236" h="324">
                  <a:moveTo>
                    <a:pt x="1128" y="0"/>
                  </a:moveTo>
                  <a:lnTo>
                    <a:pt x="1134" y="12"/>
                  </a:lnTo>
                  <a:lnTo>
                    <a:pt x="1146" y="30"/>
                  </a:lnTo>
                  <a:lnTo>
                    <a:pt x="1152" y="42"/>
                  </a:lnTo>
                  <a:lnTo>
                    <a:pt x="1158" y="54"/>
                  </a:lnTo>
                  <a:lnTo>
                    <a:pt x="1170" y="66"/>
                  </a:lnTo>
                  <a:lnTo>
                    <a:pt x="1176" y="78"/>
                  </a:lnTo>
                  <a:lnTo>
                    <a:pt x="1176" y="78"/>
                  </a:lnTo>
                  <a:lnTo>
                    <a:pt x="1182" y="96"/>
                  </a:lnTo>
                  <a:lnTo>
                    <a:pt x="1188" y="108"/>
                  </a:lnTo>
                  <a:lnTo>
                    <a:pt x="1194" y="120"/>
                  </a:lnTo>
                  <a:lnTo>
                    <a:pt x="1200" y="132"/>
                  </a:lnTo>
                  <a:lnTo>
                    <a:pt x="1200" y="144"/>
                  </a:lnTo>
                  <a:lnTo>
                    <a:pt x="1206" y="162"/>
                  </a:lnTo>
                  <a:lnTo>
                    <a:pt x="1212" y="174"/>
                  </a:lnTo>
                  <a:lnTo>
                    <a:pt x="1218" y="186"/>
                  </a:lnTo>
                  <a:lnTo>
                    <a:pt x="1218" y="204"/>
                  </a:lnTo>
                  <a:lnTo>
                    <a:pt x="1224" y="216"/>
                  </a:lnTo>
                  <a:lnTo>
                    <a:pt x="1224" y="228"/>
                  </a:lnTo>
                  <a:lnTo>
                    <a:pt x="1224" y="228"/>
                  </a:lnTo>
                  <a:lnTo>
                    <a:pt x="1230" y="240"/>
                  </a:lnTo>
                  <a:lnTo>
                    <a:pt x="1230" y="258"/>
                  </a:lnTo>
                  <a:lnTo>
                    <a:pt x="1230" y="270"/>
                  </a:lnTo>
                  <a:lnTo>
                    <a:pt x="1230" y="282"/>
                  </a:lnTo>
                  <a:lnTo>
                    <a:pt x="1236" y="300"/>
                  </a:lnTo>
                  <a:lnTo>
                    <a:pt x="0" y="324"/>
                  </a:lnTo>
                  <a:lnTo>
                    <a:pt x="1128" y="0"/>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grpSp>
      <p:grpSp>
        <p:nvGrpSpPr>
          <p:cNvPr id="4" name="Group 23"/>
          <p:cNvGrpSpPr>
            <a:grpSpLocks/>
          </p:cNvGrpSpPr>
          <p:nvPr/>
        </p:nvGrpSpPr>
        <p:grpSpPr bwMode="auto">
          <a:xfrm>
            <a:off x="6016625" y="4292432"/>
            <a:ext cx="1778000" cy="742950"/>
            <a:chOff x="2905" y="2110"/>
            <a:chExt cx="1120" cy="468"/>
          </a:xfrm>
        </p:grpSpPr>
        <p:sp>
          <p:nvSpPr>
            <p:cNvPr id="35864" name="Freeform 24"/>
            <p:cNvSpPr>
              <a:spLocks/>
            </p:cNvSpPr>
            <p:nvPr/>
          </p:nvSpPr>
          <p:spPr bwMode="ltGray">
            <a:xfrm>
              <a:off x="3982" y="2132"/>
              <a:ext cx="43" cy="446"/>
            </a:xfrm>
            <a:custGeom>
              <a:avLst/>
              <a:gdLst/>
              <a:ahLst/>
              <a:cxnLst>
                <a:cxn ang="0">
                  <a:pos x="48" y="0"/>
                </a:cxn>
                <a:cxn ang="0">
                  <a:pos x="48" y="18"/>
                </a:cxn>
                <a:cxn ang="0">
                  <a:pos x="48" y="30"/>
                </a:cxn>
                <a:cxn ang="0">
                  <a:pos x="42" y="42"/>
                </a:cxn>
                <a:cxn ang="0">
                  <a:pos x="42" y="54"/>
                </a:cxn>
                <a:cxn ang="0">
                  <a:pos x="42" y="54"/>
                </a:cxn>
                <a:cxn ang="0">
                  <a:pos x="42" y="72"/>
                </a:cxn>
                <a:cxn ang="0">
                  <a:pos x="42" y="84"/>
                </a:cxn>
                <a:cxn ang="0">
                  <a:pos x="36" y="96"/>
                </a:cxn>
                <a:cxn ang="0">
                  <a:pos x="36" y="114"/>
                </a:cxn>
                <a:cxn ang="0">
                  <a:pos x="30" y="126"/>
                </a:cxn>
                <a:cxn ang="0">
                  <a:pos x="30" y="138"/>
                </a:cxn>
                <a:cxn ang="0">
                  <a:pos x="24" y="156"/>
                </a:cxn>
                <a:cxn ang="0">
                  <a:pos x="18" y="168"/>
                </a:cxn>
                <a:cxn ang="0">
                  <a:pos x="18" y="168"/>
                </a:cxn>
                <a:cxn ang="0">
                  <a:pos x="12" y="180"/>
                </a:cxn>
                <a:cxn ang="0">
                  <a:pos x="12" y="192"/>
                </a:cxn>
                <a:cxn ang="0">
                  <a:pos x="6" y="210"/>
                </a:cxn>
                <a:cxn ang="0">
                  <a:pos x="0" y="222"/>
                </a:cxn>
                <a:cxn ang="0">
                  <a:pos x="0" y="492"/>
                </a:cxn>
                <a:cxn ang="0">
                  <a:pos x="6" y="480"/>
                </a:cxn>
                <a:cxn ang="0">
                  <a:pos x="12" y="462"/>
                </a:cxn>
                <a:cxn ang="0">
                  <a:pos x="12" y="450"/>
                </a:cxn>
                <a:cxn ang="0">
                  <a:pos x="18" y="438"/>
                </a:cxn>
                <a:cxn ang="0">
                  <a:pos x="18" y="438"/>
                </a:cxn>
                <a:cxn ang="0">
                  <a:pos x="24" y="426"/>
                </a:cxn>
                <a:cxn ang="0">
                  <a:pos x="30" y="408"/>
                </a:cxn>
                <a:cxn ang="0">
                  <a:pos x="30" y="396"/>
                </a:cxn>
                <a:cxn ang="0">
                  <a:pos x="36" y="384"/>
                </a:cxn>
                <a:cxn ang="0">
                  <a:pos x="36" y="366"/>
                </a:cxn>
                <a:cxn ang="0">
                  <a:pos x="42" y="354"/>
                </a:cxn>
                <a:cxn ang="0">
                  <a:pos x="42" y="342"/>
                </a:cxn>
                <a:cxn ang="0">
                  <a:pos x="42" y="324"/>
                </a:cxn>
                <a:cxn ang="0">
                  <a:pos x="42" y="324"/>
                </a:cxn>
                <a:cxn ang="0">
                  <a:pos x="42" y="312"/>
                </a:cxn>
                <a:cxn ang="0">
                  <a:pos x="48" y="300"/>
                </a:cxn>
                <a:cxn ang="0">
                  <a:pos x="48" y="288"/>
                </a:cxn>
                <a:cxn ang="0">
                  <a:pos x="48" y="270"/>
                </a:cxn>
                <a:cxn ang="0">
                  <a:pos x="48" y="0"/>
                </a:cxn>
              </a:cxnLst>
              <a:rect l="0" t="0" r="r" b="b"/>
              <a:pathLst>
                <a:path w="48" h="492">
                  <a:moveTo>
                    <a:pt x="48" y="0"/>
                  </a:moveTo>
                  <a:lnTo>
                    <a:pt x="48" y="18"/>
                  </a:lnTo>
                  <a:lnTo>
                    <a:pt x="48" y="30"/>
                  </a:lnTo>
                  <a:lnTo>
                    <a:pt x="42" y="42"/>
                  </a:lnTo>
                  <a:lnTo>
                    <a:pt x="42" y="54"/>
                  </a:lnTo>
                  <a:lnTo>
                    <a:pt x="42" y="54"/>
                  </a:lnTo>
                  <a:lnTo>
                    <a:pt x="42" y="72"/>
                  </a:lnTo>
                  <a:lnTo>
                    <a:pt x="42" y="84"/>
                  </a:lnTo>
                  <a:lnTo>
                    <a:pt x="36" y="96"/>
                  </a:lnTo>
                  <a:lnTo>
                    <a:pt x="36" y="114"/>
                  </a:lnTo>
                  <a:lnTo>
                    <a:pt x="30" y="126"/>
                  </a:lnTo>
                  <a:lnTo>
                    <a:pt x="30" y="138"/>
                  </a:lnTo>
                  <a:lnTo>
                    <a:pt x="24" y="156"/>
                  </a:lnTo>
                  <a:lnTo>
                    <a:pt x="18" y="168"/>
                  </a:lnTo>
                  <a:lnTo>
                    <a:pt x="18" y="168"/>
                  </a:lnTo>
                  <a:lnTo>
                    <a:pt x="12" y="180"/>
                  </a:lnTo>
                  <a:lnTo>
                    <a:pt x="12" y="192"/>
                  </a:lnTo>
                  <a:lnTo>
                    <a:pt x="6" y="210"/>
                  </a:lnTo>
                  <a:lnTo>
                    <a:pt x="0" y="222"/>
                  </a:lnTo>
                  <a:lnTo>
                    <a:pt x="0" y="492"/>
                  </a:lnTo>
                  <a:lnTo>
                    <a:pt x="6" y="480"/>
                  </a:lnTo>
                  <a:lnTo>
                    <a:pt x="12" y="462"/>
                  </a:lnTo>
                  <a:lnTo>
                    <a:pt x="12" y="450"/>
                  </a:lnTo>
                  <a:lnTo>
                    <a:pt x="18" y="438"/>
                  </a:lnTo>
                  <a:lnTo>
                    <a:pt x="18" y="438"/>
                  </a:lnTo>
                  <a:lnTo>
                    <a:pt x="24" y="426"/>
                  </a:lnTo>
                  <a:lnTo>
                    <a:pt x="30" y="408"/>
                  </a:lnTo>
                  <a:lnTo>
                    <a:pt x="30" y="396"/>
                  </a:lnTo>
                  <a:lnTo>
                    <a:pt x="36" y="384"/>
                  </a:lnTo>
                  <a:lnTo>
                    <a:pt x="36" y="366"/>
                  </a:lnTo>
                  <a:lnTo>
                    <a:pt x="42" y="354"/>
                  </a:lnTo>
                  <a:lnTo>
                    <a:pt x="42" y="342"/>
                  </a:lnTo>
                  <a:lnTo>
                    <a:pt x="42" y="324"/>
                  </a:lnTo>
                  <a:lnTo>
                    <a:pt x="42" y="324"/>
                  </a:lnTo>
                  <a:lnTo>
                    <a:pt x="42" y="312"/>
                  </a:lnTo>
                  <a:lnTo>
                    <a:pt x="48" y="300"/>
                  </a:lnTo>
                  <a:lnTo>
                    <a:pt x="48" y="288"/>
                  </a:lnTo>
                  <a:lnTo>
                    <a:pt x="48" y="270"/>
                  </a:lnTo>
                  <a:lnTo>
                    <a:pt x="48"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sp>
          <p:nvSpPr>
            <p:cNvPr id="35865" name="Freeform 25"/>
            <p:cNvSpPr>
              <a:spLocks/>
            </p:cNvSpPr>
            <p:nvPr/>
          </p:nvSpPr>
          <p:spPr bwMode="ltGray">
            <a:xfrm>
              <a:off x="2905" y="2132"/>
              <a:ext cx="1077" cy="441"/>
            </a:xfrm>
            <a:custGeom>
              <a:avLst/>
              <a:gdLst/>
              <a:ahLst/>
              <a:cxnLst>
                <a:cxn ang="0">
                  <a:pos x="0" y="0"/>
                </a:cxn>
                <a:cxn ang="0">
                  <a:pos x="1188" y="216"/>
                </a:cxn>
                <a:cxn ang="0">
                  <a:pos x="1188" y="486"/>
                </a:cxn>
                <a:cxn ang="0">
                  <a:pos x="0" y="270"/>
                </a:cxn>
                <a:cxn ang="0">
                  <a:pos x="0" y="0"/>
                </a:cxn>
              </a:cxnLst>
              <a:rect l="0" t="0" r="r" b="b"/>
              <a:pathLst>
                <a:path w="1188" h="486">
                  <a:moveTo>
                    <a:pt x="0" y="0"/>
                  </a:moveTo>
                  <a:lnTo>
                    <a:pt x="1188" y="216"/>
                  </a:lnTo>
                  <a:lnTo>
                    <a:pt x="1188" y="486"/>
                  </a:lnTo>
                  <a:lnTo>
                    <a:pt x="0" y="270"/>
                  </a:lnTo>
                  <a:lnTo>
                    <a:pt x="0"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FFFFFF"/>
              </a:solidFill>
              <a:prstDash val="solid"/>
              <a:round/>
              <a:headEnd type="none" w="med" len="med"/>
              <a:tailEnd type="none" w="med" len="med"/>
            </a:ln>
            <a:effectLst/>
          </p:spPr>
          <p:txBody>
            <a:bodyPr/>
            <a:lstStyle/>
            <a:p>
              <a:endParaRPr lang="ja-JP" altLang="en-US"/>
            </a:p>
          </p:txBody>
        </p:sp>
        <p:sp>
          <p:nvSpPr>
            <p:cNvPr id="35866" name="Freeform 26"/>
            <p:cNvSpPr>
              <a:spLocks/>
            </p:cNvSpPr>
            <p:nvPr/>
          </p:nvSpPr>
          <p:spPr bwMode="ltGray">
            <a:xfrm>
              <a:off x="2905" y="2110"/>
              <a:ext cx="1120" cy="223"/>
            </a:xfrm>
            <a:custGeom>
              <a:avLst/>
              <a:gdLst/>
              <a:ahLst/>
              <a:cxnLst>
                <a:cxn ang="0">
                  <a:pos x="1236" y="0"/>
                </a:cxn>
                <a:cxn ang="0">
                  <a:pos x="1236" y="12"/>
                </a:cxn>
                <a:cxn ang="0">
                  <a:pos x="1236" y="24"/>
                </a:cxn>
                <a:cxn ang="0">
                  <a:pos x="1236" y="42"/>
                </a:cxn>
                <a:cxn ang="0">
                  <a:pos x="1236" y="54"/>
                </a:cxn>
                <a:cxn ang="0">
                  <a:pos x="1230" y="66"/>
                </a:cxn>
                <a:cxn ang="0">
                  <a:pos x="1230" y="78"/>
                </a:cxn>
                <a:cxn ang="0">
                  <a:pos x="1230" y="96"/>
                </a:cxn>
                <a:cxn ang="0">
                  <a:pos x="1230" y="108"/>
                </a:cxn>
                <a:cxn ang="0">
                  <a:pos x="1224" y="120"/>
                </a:cxn>
                <a:cxn ang="0">
                  <a:pos x="1224" y="138"/>
                </a:cxn>
                <a:cxn ang="0">
                  <a:pos x="1218" y="150"/>
                </a:cxn>
                <a:cxn ang="0">
                  <a:pos x="1218" y="162"/>
                </a:cxn>
                <a:cxn ang="0">
                  <a:pos x="1212" y="180"/>
                </a:cxn>
                <a:cxn ang="0">
                  <a:pos x="1206" y="192"/>
                </a:cxn>
                <a:cxn ang="0">
                  <a:pos x="1200" y="204"/>
                </a:cxn>
                <a:cxn ang="0">
                  <a:pos x="1200" y="216"/>
                </a:cxn>
                <a:cxn ang="0">
                  <a:pos x="1194" y="234"/>
                </a:cxn>
                <a:cxn ang="0">
                  <a:pos x="1188" y="246"/>
                </a:cxn>
                <a:cxn ang="0">
                  <a:pos x="0" y="24"/>
                </a:cxn>
                <a:cxn ang="0">
                  <a:pos x="1236" y="0"/>
                </a:cxn>
              </a:cxnLst>
              <a:rect l="0" t="0" r="r" b="b"/>
              <a:pathLst>
                <a:path w="1236" h="246">
                  <a:moveTo>
                    <a:pt x="1236" y="0"/>
                  </a:moveTo>
                  <a:lnTo>
                    <a:pt x="1236" y="12"/>
                  </a:lnTo>
                  <a:lnTo>
                    <a:pt x="1236" y="24"/>
                  </a:lnTo>
                  <a:lnTo>
                    <a:pt x="1236" y="42"/>
                  </a:lnTo>
                  <a:lnTo>
                    <a:pt x="1236" y="54"/>
                  </a:lnTo>
                  <a:lnTo>
                    <a:pt x="1230" y="66"/>
                  </a:lnTo>
                  <a:lnTo>
                    <a:pt x="1230" y="78"/>
                  </a:lnTo>
                  <a:lnTo>
                    <a:pt x="1230" y="96"/>
                  </a:lnTo>
                  <a:lnTo>
                    <a:pt x="1230" y="108"/>
                  </a:lnTo>
                  <a:lnTo>
                    <a:pt x="1224" y="120"/>
                  </a:lnTo>
                  <a:lnTo>
                    <a:pt x="1224" y="138"/>
                  </a:lnTo>
                  <a:lnTo>
                    <a:pt x="1218" y="150"/>
                  </a:lnTo>
                  <a:lnTo>
                    <a:pt x="1218" y="162"/>
                  </a:lnTo>
                  <a:lnTo>
                    <a:pt x="1212" y="180"/>
                  </a:lnTo>
                  <a:lnTo>
                    <a:pt x="1206" y="192"/>
                  </a:lnTo>
                  <a:lnTo>
                    <a:pt x="1200" y="204"/>
                  </a:lnTo>
                  <a:lnTo>
                    <a:pt x="1200" y="216"/>
                  </a:lnTo>
                  <a:lnTo>
                    <a:pt x="1194" y="234"/>
                  </a:lnTo>
                  <a:lnTo>
                    <a:pt x="1188" y="246"/>
                  </a:lnTo>
                  <a:lnTo>
                    <a:pt x="0" y="24"/>
                  </a:lnTo>
                  <a:lnTo>
                    <a:pt x="1236" y="0"/>
                  </a:lnTo>
                  <a:close/>
                </a:path>
              </a:pathLst>
            </a:custGeom>
            <a:gradFill rotWithShape="0">
              <a:gsLst>
                <a:gs pos="0">
                  <a:srgbClr val="990033">
                    <a:alpha val="70000"/>
                  </a:srgbClr>
                </a:gs>
                <a:gs pos="100000">
                  <a:srgbClr val="990033">
                    <a:gamma/>
                    <a:shade val="46275"/>
                    <a:invGamma/>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grpSp>
      <p:grpSp>
        <p:nvGrpSpPr>
          <p:cNvPr id="5" name="Group 27"/>
          <p:cNvGrpSpPr>
            <a:grpSpLocks/>
          </p:cNvGrpSpPr>
          <p:nvPr/>
        </p:nvGrpSpPr>
        <p:grpSpPr bwMode="auto">
          <a:xfrm>
            <a:off x="6016625" y="4340057"/>
            <a:ext cx="1709738" cy="966788"/>
            <a:chOff x="2845" y="2279"/>
            <a:chExt cx="1077" cy="609"/>
          </a:xfrm>
        </p:grpSpPr>
        <p:sp>
          <p:nvSpPr>
            <p:cNvPr id="35868" name="Freeform 28"/>
            <p:cNvSpPr>
              <a:spLocks/>
            </p:cNvSpPr>
            <p:nvPr/>
          </p:nvSpPr>
          <p:spPr bwMode="ltGray">
            <a:xfrm>
              <a:off x="3813" y="2480"/>
              <a:ext cx="109" cy="408"/>
            </a:xfrm>
            <a:custGeom>
              <a:avLst/>
              <a:gdLst/>
              <a:ahLst/>
              <a:cxnLst>
                <a:cxn ang="0">
                  <a:pos x="120" y="0"/>
                </a:cxn>
                <a:cxn ang="0">
                  <a:pos x="114" y="12"/>
                </a:cxn>
                <a:cxn ang="0">
                  <a:pos x="108" y="24"/>
                </a:cxn>
                <a:cxn ang="0">
                  <a:pos x="102" y="36"/>
                </a:cxn>
                <a:cxn ang="0">
                  <a:pos x="90" y="54"/>
                </a:cxn>
                <a:cxn ang="0">
                  <a:pos x="84" y="66"/>
                </a:cxn>
                <a:cxn ang="0">
                  <a:pos x="78" y="78"/>
                </a:cxn>
                <a:cxn ang="0">
                  <a:pos x="66" y="90"/>
                </a:cxn>
                <a:cxn ang="0">
                  <a:pos x="66" y="90"/>
                </a:cxn>
                <a:cxn ang="0">
                  <a:pos x="60" y="102"/>
                </a:cxn>
                <a:cxn ang="0">
                  <a:pos x="48" y="114"/>
                </a:cxn>
                <a:cxn ang="0">
                  <a:pos x="42" y="126"/>
                </a:cxn>
                <a:cxn ang="0">
                  <a:pos x="30" y="138"/>
                </a:cxn>
                <a:cxn ang="0">
                  <a:pos x="24" y="150"/>
                </a:cxn>
                <a:cxn ang="0">
                  <a:pos x="12" y="162"/>
                </a:cxn>
                <a:cxn ang="0">
                  <a:pos x="0" y="180"/>
                </a:cxn>
                <a:cxn ang="0">
                  <a:pos x="0" y="450"/>
                </a:cxn>
                <a:cxn ang="0">
                  <a:pos x="12" y="432"/>
                </a:cxn>
                <a:cxn ang="0">
                  <a:pos x="24" y="420"/>
                </a:cxn>
                <a:cxn ang="0">
                  <a:pos x="30" y="408"/>
                </a:cxn>
                <a:cxn ang="0">
                  <a:pos x="42" y="396"/>
                </a:cxn>
                <a:cxn ang="0">
                  <a:pos x="48" y="384"/>
                </a:cxn>
                <a:cxn ang="0">
                  <a:pos x="60" y="372"/>
                </a:cxn>
                <a:cxn ang="0">
                  <a:pos x="66" y="360"/>
                </a:cxn>
                <a:cxn ang="0">
                  <a:pos x="66" y="360"/>
                </a:cxn>
                <a:cxn ang="0">
                  <a:pos x="78" y="348"/>
                </a:cxn>
                <a:cxn ang="0">
                  <a:pos x="84" y="336"/>
                </a:cxn>
                <a:cxn ang="0">
                  <a:pos x="90" y="324"/>
                </a:cxn>
                <a:cxn ang="0">
                  <a:pos x="102" y="306"/>
                </a:cxn>
                <a:cxn ang="0">
                  <a:pos x="108" y="294"/>
                </a:cxn>
                <a:cxn ang="0">
                  <a:pos x="114" y="282"/>
                </a:cxn>
                <a:cxn ang="0">
                  <a:pos x="120" y="270"/>
                </a:cxn>
                <a:cxn ang="0">
                  <a:pos x="120" y="0"/>
                </a:cxn>
              </a:cxnLst>
              <a:rect l="0" t="0" r="r" b="b"/>
              <a:pathLst>
                <a:path w="120" h="450">
                  <a:moveTo>
                    <a:pt x="120" y="0"/>
                  </a:moveTo>
                  <a:lnTo>
                    <a:pt x="114" y="12"/>
                  </a:lnTo>
                  <a:lnTo>
                    <a:pt x="108" y="24"/>
                  </a:lnTo>
                  <a:lnTo>
                    <a:pt x="102" y="36"/>
                  </a:lnTo>
                  <a:lnTo>
                    <a:pt x="90" y="54"/>
                  </a:lnTo>
                  <a:lnTo>
                    <a:pt x="84" y="66"/>
                  </a:lnTo>
                  <a:lnTo>
                    <a:pt x="78" y="78"/>
                  </a:lnTo>
                  <a:lnTo>
                    <a:pt x="66" y="90"/>
                  </a:lnTo>
                  <a:lnTo>
                    <a:pt x="66" y="90"/>
                  </a:lnTo>
                  <a:lnTo>
                    <a:pt x="60" y="102"/>
                  </a:lnTo>
                  <a:lnTo>
                    <a:pt x="48" y="114"/>
                  </a:lnTo>
                  <a:lnTo>
                    <a:pt x="42" y="126"/>
                  </a:lnTo>
                  <a:lnTo>
                    <a:pt x="30" y="138"/>
                  </a:lnTo>
                  <a:lnTo>
                    <a:pt x="24" y="150"/>
                  </a:lnTo>
                  <a:lnTo>
                    <a:pt x="12" y="162"/>
                  </a:lnTo>
                  <a:lnTo>
                    <a:pt x="0" y="180"/>
                  </a:lnTo>
                  <a:lnTo>
                    <a:pt x="0" y="450"/>
                  </a:lnTo>
                  <a:lnTo>
                    <a:pt x="12" y="432"/>
                  </a:lnTo>
                  <a:lnTo>
                    <a:pt x="24" y="420"/>
                  </a:lnTo>
                  <a:lnTo>
                    <a:pt x="30" y="408"/>
                  </a:lnTo>
                  <a:lnTo>
                    <a:pt x="42" y="396"/>
                  </a:lnTo>
                  <a:lnTo>
                    <a:pt x="48" y="384"/>
                  </a:lnTo>
                  <a:lnTo>
                    <a:pt x="60" y="372"/>
                  </a:lnTo>
                  <a:lnTo>
                    <a:pt x="66" y="360"/>
                  </a:lnTo>
                  <a:lnTo>
                    <a:pt x="66" y="360"/>
                  </a:lnTo>
                  <a:lnTo>
                    <a:pt x="78" y="348"/>
                  </a:lnTo>
                  <a:lnTo>
                    <a:pt x="84" y="336"/>
                  </a:lnTo>
                  <a:lnTo>
                    <a:pt x="90" y="324"/>
                  </a:lnTo>
                  <a:lnTo>
                    <a:pt x="102" y="306"/>
                  </a:lnTo>
                  <a:lnTo>
                    <a:pt x="108" y="294"/>
                  </a:lnTo>
                  <a:lnTo>
                    <a:pt x="114" y="282"/>
                  </a:lnTo>
                  <a:lnTo>
                    <a:pt x="120" y="270"/>
                  </a:lnTo>
                  <a:lnTo>
                    <a:pt x="120" y="0"/>
                  </a:lnTo>
                  <a:close/>
                </a:path>
              </a:pathLst>
            </a:custGeom>
            <a:solidFill>
              <a:srgbClr val="DC3400"/>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69" name="Freeform 29"/>
            <p:cNvSpPr>
              <a:spLocks/>
            </p:cNvSpPr>
            <p:nvPr/>
          </p:nvSpPr>
          <p:spPr bwMode="ltGray">
            <a:xfrm>
              <a:off x="2845" y="2279"/>
              <a:ext cx="968" cy="604"/>
            </a:xfrm>
            <a:custGeom>
              <a:avLst/>
              <a:gdLst/>
              <a:ahLst/>
              <a:cxnLst>
                <a:cxn ang="0">
                  <a:pos x="0" y="0"/>
                </a:cxn>
                <a:cxn ang="0">
                  <a:pos x="1068" y="396"/>
                </a:cxn>
                <a:cxn ang="0">
                  <a:pos x="1068" y="666"/>
                </a:cxn>
                <a:cxn ang="0">
                  <a:pos x="0" y="270"/>
                </a:cxn>
                <a:cxn ang="0">
                  <a:pos x="0" y="0"/>
                </a:cxn>
              </a:cxnLst>
              <a:rect l="0" t="0" r="r" b="b"/>
              <a:pathLst>
                <a:path w="1068" h="666">
                  <a:moveTo>
                    <a:pt x="0" y="0"/>
                  </a:moveTo>
                  <a:lnTo>
                    <a:pt x="1068" y="396"/>
                  </a:lnTo>
                  <a:lnTo>
                    <a:pt x="1068" y="666"/>
                  </a:lnTo>
                  <a:lnTo>
                    <a:pt x="0" y="270"/>
                  </a:lnTo>
                  <a:lnTo>
                    <a:pt x="0" y="0"/>
                  </a:lnTo>
                  <a:close/>
                </a:path>
              </a:pathLst>
            </a:custGeom>
            <a:solidFill>
              <a:srgbClr val="FF7043"/>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70" name="Freeform 30"/>
            <p:cNvSpPr>
              <a:spLocks/>
            </p:cNvSpPr>
            <p:nvPr/>
          </p:nvSpPr>
          <p:spPr bwMode="ltGray">
            <a:xfrm>
              <a:off x="2845" y="2279"/>
              <a:ext cx="1077" cy="364"/>
            </a:xfrm>
            <a:custGeom>
              <a:avLst/>
              <a:gdLst/>
              <a:ahLst/>
              <a:cxnLst>
                <a:cxn ang="0">
                  <a:pos x="1188" y="222"/>
                </a:cxn>
                <a:cxn ang="0">
                  <a:pos x="1182" y="234"/>
                </a:cxn>
                <a:cxn ang="0">
                  <a:pos x="1176" y="246"/>
                </a:cxn>
                <a:cxn ang="0">
                  <a:pos x="1170" y="258"/>
                </a:cxn>
                <a:cxn ang="0">
                  <a:pos x="1158" y="276"/>
                </a:cxn>
                <a:cxn ang="0">
                  <a:pos x="1152" y="288"/>
                </a:cxn>
                <a:cxn ang="0">
                  <a:pos x="1146" y="300"/>
                </a:cxn>
                <a:cxn ang="0">
                  <a:pos x="1134" y="312"/>
                </a:cxn>
                <a:cxn ang="0">
                  <a:pos x="1134" y="312"/>
                </a:cxn>
                <a:cxn ang="0">
                  <a:pos x="1128" y="324"/>
                </a:cxn>
                <a:cxn ang="0">
                  <a:pos x="1116" y="336"/>
                </a:cxn>
                <a:cxn ang="0">
                  <a:pos x="1110" y="348"/>
                </a:cxn>
                <a:cxn ang="0">
                  <a:pos x="1098" y="360"/>
                </a:cxn>
                <a:cxn ang="0">
                  <a:pos x="1092" y="372"/>
                </a:cxn>
                <a:cxn ang="0">
                  <a:pos x="1080" y="384"/>
                </a:cxn>
                <a:cxn ang="0">
                  <a:pos x="1068" y="402"/>
                </a:cxn>
                <a:cxn ang="0">
                  <a:pos x="0" y="0"/>
                </a:cxn>
                <a:cxn ang="0">
                  <a:pos x="1188" y="222"/>
                </a:cxn>
              </a:cxnLst>
              <a:rect l="0" t="0" r="r" b="b"/>
              <a:pathLst>
                <a:path w="1188" h="402">
                  <a:moveTo>
                    <a:pt x="1188" y="222"/>
                  </a:moveTo>
                  <a:lnTo>
                    <a:pt x="1182" y="234"/>
                  </a:lnTo>
                  <a:lnTo>
                    <a:pt x="1176" y="246"/>
                  </a:lnTo>
                  <a:lnTo>
                    <a:pt x="1170" y="258"/>
                  </a:lnTo>
                  <a:lnTo>
                    <a:pt x="1158" y="276"/>
                  </a:lnTo>
                  <a:lnTo>
                    <a:pt x="1152" y="288"/>
                  </a:lnTo>
                  <a:lnTo>
                    <a:pt x="1146" y="300"/>
                  </a:lnTo>
                  <a:lnTo>
                    <a:pt x="1134" y="312"/>
                  </a:lnTo>
                  <a:lnTo>
                    <a:pt x="1134" y="312"/>
                  </a:lnTo>
                  <a:lnTo>
                    <a:pt x="1128" y="324"/>
                  </a:lnTo>
                  <a:lnTo>
                    <a:pt x="1116" y="336"/>
                  </a:lnTo>
                  <a:lnTo>
                    <a:pt x="1110" y="348"/>
                  </a:lnTo>
                  <a:lnTo>
                    <a:pt x="1098" y="360"/>
                  </a:lnTo>
                  <a:lnTo>
                    <a:pt x="1092" y="372"/>
                  </a:lnTo>
                  <a:lnTo>
                    <a:pt x="1080" y="384"/>
                  </a:lnTo>
                  <a:lnTo>
                    <a:pt x="1068" y="402"/>
                  </a:lnTo>
                  <a:lnTo>
                    <a:pt x="0" y="0"/>
                  </a:lnTo>
                  <a:lnTo>
                    <a:pt x="1188" y="222"/>
                  </a:lnTo>
                  <a:close/>
                </a:path>
              </a:pathLst>
            </a:custGeom>
            <a:gradFill rotWithShape="1">
              <a:gsLst>
                <a:gs pos="0">
                  <a:srgbClr val="FF480F">
                    <a:alpha val="78000"/>
                  </a:srgbClr>
                </a:gs>
                <a:gs pos="100000">
                  <a:srgbClr val="FF480F">
                    <a:gamma/>
                    <a:shade val="46275"/>
                    <a:invGamma/>
                  </a:srgbClr>
                </a:gs>
              </a:gsLst>
              <a:lin ang="0" scaled="1"/>
            </a:gradFill>
            <a:ln w="8001" cap="flat" cmpd="sng">
              <a:solidFill>
                <a:srgbClr val="FF480F"/>
              </a:solidFill>
              <a:prstDash val="solid"/>
              <a:round/>
              <a:headEnd type="none" w="med" len="med"/>
              <a:tailEnd type="none" w="med" len="med"/>
            </a:ln>
            <a:effectLst/>
          </p:spPr>
          <p:txBody>
            <a:bodyPr/>
            <a:lstStyle/>
            <a:p>
              <a:endParaRPr lang="ja-JP" altLang="en-US"/>
            </a:p>
          </p:txBody>
        </p:sp>
      </p:grpSp>
      <p:sp>
        <p:nvSpPr>
          <p:cNvPr id="35871" name="Freeform 31"/>
          <p:cNvSpPr>
            <a:spLocks/>
          </p:cNvSpPr>
          <p:nvPr/>
        </p:nvSpPr>
        <p:spPr bwMode="ltGray">
          <a:xfrm>
            <a:off x="5513388" y="3528846"/>
            <a:ext cx="976312" cy="1273175"/>
          </a:xfrm>
          <a:custGeom>
            <a:avLst/>
            <a:gdLst/>
            <a:ahLst/>
            <a:cxnLst>
              <a:cxn ang="0">
                <a:pos x="0" y="660"/>
              </a:cxn>
              <a:cxn ang="0">
                <a:pos x="690" y="0"/>
              </a:cxn>
              <a:cxn ang="0">
                <a:pos x="690" y="270"/>
              </a:cxn>
              <a:cxn ang="0">
                <a:pos x="0" y="930"/>
              </a:cxn>
              <a:cxn ang="0">
                <a:pos x="0" y="660"/>
              </a:cxn>
            </a:cxnLst>
            <a:rect l="0" t="0" r="r" b="b"/>
            <a:pathLst>
              <a:path w="690" h="930">
                <a:moveTo>
                  <a:pt x="0" y="660"/>
                </a:moveTo>
                <a:lnTo>
                  <a:pt x="690" y="0"/>
                </a:lnTo>
                <a:lnTo>
                  <a:pt x="690" y="270"/>
                </a:lnTo>
                <a:lnTo>
                  <a:pt x="0" y="930"/>
                </a:lnTo>
                <a:lnTo>
                  <a:pt x="0" y="660"/>
                </a:lnTo>
                <a:close/>
              </a:path>
            </a:pathLst>
          </a:custGeom>
          <a:solidFill>
            <a:srgbClr val="FF480F">
              <a:alpha val="70000"/>
            </a:srgbClr>
          </a:soli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72" name="Freeform 32"/>
          <p:cNvSpPr>
            <a:spLocks/>
          </p:cNvSpPr>
          <p:nvPr/>
        </p:nvSpPr>
        <p:spPr bwMode="ltGray">
          <a:xfrm>
            <a:off x="6516689" y="5040146"/>
            <a:ext cx="517525" cy="750887"/>
          </a:xfrm>
          <a:custGeom>
            <a:avLst/>
            <a:gdLst/>
            <a:ahLst/>
            <a:cxnLst>
              <a:cxn ang="0">
                <a:pos x="360" y="0"/>
              </a:cxn>
              <a:cxn ang="0">
                <a:pos x="348" y="6"/>
              </a:cxn>
              <a:cxn ang="0">
                <a:pos x="336" y="18"/>
              </a:cxn>
              <a:cxn ang="0">
                <a:pos x="330" y="30"/>
              </a:cxn>
              <a:cxn ang="0">
                <a:pos x="318" y="42"/>
              </a:cxn>
              <a:cxn ang="0">
                <a:pos x="300" y="54"/>
              </a:cxn>
              <a:cxn ang="0">
                <a:pos x="288" y="66"/>
              </a:cxn>
              <a:cxn ang="0">
                <a:pos x="288" y="66"/>
              </a:cxn>
              <a:cxn ang="0">
                <a:pos x="276" y="78"/>
              </a:cxn>
              <a:cxn ang="0">
                <a:pos x="264" y="90"/>
              </a:cxn>
              <a:cxn ang="0">
                <a:pos x="252" y="102"/>
              </a:cxn>
              <a:cxn ang="0">
                <a:pos x="240" y="108"/>
              </a:cxn>
              <a:cxn ang="0">
                <a:pos x="222" y="120"/>
              </a:cxn>
              <a:cxn ang="0">
                <a:pos x="210" y="132"/>
              </a:cxn>
              <a:cxn ang="0">
                <a:pos x="192" y="144"/>
              </a:cxn>
              <a:cxn ang="0">
                <a:pos x="180" y="150"/>
              </a:cxn>
              <a:cxn ang="0">
                <a:pos x="162" y="162"/>
              </a:cxn>
              <a:cxn ang="0">
                <a:pos x="150" y="174"/>
              </a:cxn>
              <a:cxn ang="0">
                <a:pos x="132" y="180"/>
              </a:cxn>
              <a:cxn ang="0">
                <a:pos x="120" y="192"/>
              </a:cxn>
              <a:cxn ang="0">
                <a:pos x="102" y="198"/>
              </a:cxn>
              <a:cxn ang="0">
                <a:pos x="102" y="198"/>
              </a:cxn>
              <a:cxn ang="0">
                <a:pos x="84" y="210"/>
              </a:cxn>
              <a:cxn ang="0">
                <a:pos x="66" y="216"/>
              </a:cxn>
              <a:cxn ang="0">
                <a:pos x="54" y="228"/>
              </a:cxn>
              <a:cxn ang="0">
                <a:pos x="36" y="234"/>
              </a:cxn>
              <a:cxn ang="0">
                <a:pos x="18" y="240"/>
              </a:cxn>
              <a:cxn ang="0">
                <a:pos x="0" y="252"/>
              </a:cxn>
              <a:cxn ang="0">
                <a:pos x="0" y="522"/>
              </a:cxn>
              <a:cxn ang="0">
                <a:pos x="18" y="510"/>
              </a:cxn>
              <a:cxn ang="0">
                <a:pos x="36" y="504"/>
              </a:cxn>
              <a:cxn ang="0">
                <a:pos x="54" y="498"/>
              </a:cxn>
              <a:cxn ang="0">
                <a:pos x="66" y="486"/>
              </a:cxn>
              <a:cxn ang="0">
                <a:pos x="84" y="480"/>
              </a:cxn>
              <a:cxn ang="0">
                <a:pos x="102" y="468"/>
              </a:cxn>
              <a:cxn ang="0">
                <a:pos x="102" y="468"/>
              </a:cxn>
              <a:cxn ang="0">
                <a:pos x="120" y="462"/>
              </a:cxn>
              <a:cxn ang="0">
                <a:pos x="132" y="450"/>
              </a:cxn>
              <a:cxn ang="0">
                <a:pos x="150" y="444"/>
              </a:cxn>
              <a:cxn ang="0">
                <a:pos x="162" y="432"/>
              </a:cxn>
              <a:cxn ang="0">
                <a:pos x="180" y="420"/>
              </a:cxn>
              <a:cxn ang="0">
                <a:pos x="192" y="414"/>
              </a:cxn>
              <a:cxn ang="0">
                <a:pos x="210" y="402"/>
              </a:cxn>
              <a:cxn ang="0">
                <a:pos x="222" y="390"/>
              </a:cxn>
              <a:cxn ang="0">
                <a:pos x="240" y="378"/>
              </a:cxn>
              <a:cxn ang="0">
                <a:pos x="252" y="372"/>
              </a:cxn>
              <a:cxn ang="0">
                <a:pos x="264" y="360"/>
              </a:cxn>
              <a:cxn ang="0">
                <a:pos x="276" y="348"/>
              </a:cxn>
              <a:cxn ang="0">
                <a:pos x="288" y="336"/>
              </a:cxn>
              <a:cxn ang="0">
                <a:pos x="288" y="336"/>
              </a:cxn>
              <a:cxn ang="0">
                <a:pos x="300" y="324"/>
              </a:cxn>
              <a:cxn ang="0">
                <a:pos x="318" y="312"/>
              </a:cxn>
              <a:cxn ang="0">
                <a:pos x="330" y="300"/>
              </a:cxn>
              <a:cxn ang="0">
                <a:pos x="336" y="288"/>
              </a:cxn>
              <a:cxn ang="0">
                <a:pos x="348" y="276"/>
              </a:cxn>
              <a:cxn ang="0">
                <a:pos x="360" y="270"/>
              </a:cxn>
              <a:cxn ang="0">
                <a:pos x="360" y="0"/>
              </a:cxn>
            </a:cxnLst>
            <a:rect l="0" t="0" r="r" b="b"/>
            <a:pathLst>
              <a:path w="360" h="522">
                <a:moveTo>
                  <a:pt x="360" y="0"/>
                </a:moveTo>
                <a:lnTo>
                  <a:pt x="348" y="6"/>
                </a:lnTo>
                <a:lnTo>
                  <a:pt x="336" y="18"/>
                </a:lnTo>
                <a:lnTo>
                  <a:pt x="330" y="30"/>
                </a:lnTo>
                <a:lnTo>
                  <a:pt x="318" y="42"/>
                </a:lnTo>
                <a:lnTo>
                  <a:pt x="300" y="54"/>
                </a:lnTo>
                <a:lnTo>
                  <a:pt x="288" y="66"/>
                </a:lnTo>
                <a:lnTo>
                  <a:pt x="288" y="66"/>
                </a:lnTo>
                <a:lnTo>
                  <a:pt x="276" y="78"/>
                </a:lnTo>
                <a:lnTo>
                  <a:pt x="264" y="90"/>
                </a:lnTo>
                <a:lnTo>
                  <a:pt x="252" y="102"/>
                </a:lnTo>
                <a:lnTo>
                  <a:pt x="240" y="108"/>
                </a:lnTo>
                <a:lnTo>
                  <a:pt x="222" y="120"/>
                </a:lnTo>
                <a:lnTo>
                  <a:pt x="210" y="132"/>
                </a:lnTo>
                <a:lnTo>
                  <a:pt x="192" y="144"/>
                </a:lnTo>
                <a:lnTo>
                  <a:pt x="180" y="150"/>
                </a:lnTo>
                <a:lnTo>
                  <a:pt x="162" y="162"/>
                </a:lnTo>
                <a:lnTo>
                  <a:pt x="150" y="174"/>
                </a:lnTo>
                <a:lnTo>
                  <a:pt x="132" y="180"/>
                </a:lnTo>
                <a:lnTo>
                  <a:pt x="120" y="192"/>
                </a:lnTo>
                <a:lnTo>
                  <a:pt x="102" y="198"/>
                </a:lnTo>
                <a:lnTo>
                  <a:pt x="102" y="198"/>
                </a:lnTo>
                <a:lnTo>
                  <a:pt x="84" y="210"/>
                </a:lnTo>
                <a:lnTo>
                  <a:pt x="66" y="216"/>
                </a:lnTo>
                <a:lnTo>
                  <a:pt x="54" y="228"/>
                </a:lnTo>
                <a:lnTo>
                  <a:pt x="36" y="234"/>
                </a:lnTo>
                <a:lnTo>
                  <a:pt x="18" y="240"/>
                </a:lnTo>
                <a:lnTo>
                  <a:pt x="0" y="252"/>
                </a:lnTo>
                <a:lnTo>
                  <a:pt x="0" y="522"/>
                </a:lnTo>
                <a:lnTo>
                  <a:pt x="18" y="510"/>
                </a:lnTo>
                <a:lnTo>
                  <a:pt x="36" y="504"/>
                </a:lnTo>
                <a:lnTo>
                  <a:pt x="54" y="498"/>
                </a:lnTo>
                <a:lnTo>
                  <a:pt x="66" y="486"/>
                </a:lnTo>
                <a:lnTo>
                  <a:pt x="84" y="480"/>
                </a:lnTo>
                <a:lnTo>
                  <a:pt x="102" y="468"/>
                </a:lnTo>
                <a:lnTo>
                  <a:pt x="102" y="468"/>
                </a:lnTo>
                <a:lnTo>
                  <a:pt x="120" y="462"/>
                </a:lnTo>
                <a:lnTo>
                  <a:pt x="132" y="450"/>
                </a:lnTo>
                <a:lnTo>
                  <a:pt x="150" y="444"/>
                </a:lnTo>
                <a:lnTo>
                  <a:pt x="162" y="432"/>
                </a:lnTo>
                <a:lnTo>
                  <a:pt x="180" y="420"/>
                </a:lnTo>
                <a:lnTo>
                  <a:pt x="192" y="414"/>
                </a:lnTo>
                <a:lnTo>
                  <a:pt x="210" y="402"/>
                </a:lnTo>
                <a:lnTo>
                  <a:pt x="222" y="390"/>
                </a:lnTo>
                <a:lnTo>
                  <a:pt x="240" y="378"/>
                </a:lnTo>
                <a:lnTo>
                  <a:pt x="252" y="372"/>
                </a:lnTo>
                <a:lnTo>
                  <a:pt x="264" y="360"/>
                </a:lnTo>
                <a:lnTo>
                  <a:pt x="276" y="348"/>
                </a:lnTo>
                <a:lnTo>
                  <a:pt x="288" y="336"/>
                </a:lnTo>
                <a:lnTo>
                  <a:pt x="288" y="336"/>
                </a:lnTo>
                <a:lnTo>
                  <a:pt x="300" y="324"/>
                </a:lnTo>
                <a:lnTo>
                  <a:pt x="318" y="312"/>
                </a:lnTo>
                <a:lnTo>
                  <a:pt x="330" y="300"/>
                </a:lnTo>
                <a:lnTo>
                  <a:pt x="336" y="288"/>
                </a:lnTo>
                <a:lnTo>
                  <a:pt x="348" y="276"/>
                </a:lnTo>
                <a:lnTo>
                  <a:pt x="360" y="270"/>
                </a:lnTo>
                <a:lnTo>
                  <a:pt x="360" y="0"/>
                </a:lnTo>
                <a:close/>
              </a:path>
            </a:pathLst>
          </a:custGeom>
          <a:solidFill>
            <a:srgbClr val="AC00AC">
              <a:alpha val="70000"/>
            </a:srgbClr>
          </a:soli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3" name="Freeform 33"/>
          <p:cNvSpPr>
            <a:spLocks/>
          </p:cNvSpPr>
          <p:nvPr/>
        </p:nvSpPr>
        <p:spPr bwMode="ltGray">
          <a:xfrm>
            <a:off x="5497513" y="4462296"/>
            <a:ext cx="1536700" cy="941387"/>
          </a:xfrm>
          <a:custGeom>
            <a:avLst/>
            <a:gdLst/>
            <a:ahLst/>
            <a:cxnLst>
              <a:cxn ang="0">
                <a:pos x="1068" y="402"/>
              </a:cxn>
              <a:cxn ang="0">
                <a:pos x="1056" y="408"/>
              </a:cxn>
              <a:cxn ang="0">
                <a:pos x="1044" y="420"/>
              </a:cxn>
              <a:cxn ang="0">
                <a:pos x="1038" y="432"/>
              </a:cxn>
              <a:cxn ang="0">
                <a:pos x="1026" y="444"/>
              </a:cxn>
              <a:cxn ang="0">
                <a:pos x="1008" y="456"/>
              </a:cxn>
              <a:cxn ang="0">
                <a:pos x="996" y="468"/>
              </a:cxn>
              <a:cxn ang="0">
                <a:pos x="996" y="468"/>
              </a:cxn>
              <a:cxn ang="0">
                <a:pos x="984" y="480"/>
              </a:cxn>
              <a:cxn ang="0">
                <a:pos x="972" y="492"/>
              </a:cxn>
              <a:cxn ang="0">
                <a:pos x="960" y="504"/>
              </a:cxn>
              <a:cxn ang="0">
                <a:pos x="948" y="510"/>
              </a:cxn>
              <a:cxn ang="0">
                <a:pos x="930" y="522"/>
              </a:cxn>
              <a:cxn ang="0">
                <a:pos x="918" y="534"/>
              </a:cxn>
              <a:cxn ang="0">
                <a:pos x="900" y="546"/>
              </a:cxn>
              <a:cxn ang="0">
                <a:pos x="888" y="552"/>
              </a:cxn>
              <a:cxn ang="0">
                <a:pos x="870" y="564"/>
              </a:cxn>
              <a:cxn ang="0">
                <a:pos x="858" y="576"/>
              </a:cxn>
              <a:cxn ang="0">
                <a:pos x="840" y="582"/>
              </a:cxn>
              <a:cxn ang="0">
                <a:pos x="828" y="594"/>
              </a:cxn>
              <a:cxn ang="0">
                <a:pos x="810" y="600"/>
              </a:cxn>
              <a:cxn ang="0">
                <a:pos x="810" y="600"/>
              </a:cxn>
              <a:cxn ang="0">
                <a:pos x="792" y="612"/>
              </a:cxn>
              <a:cxn ang="0">
                <a:pos x="774" y="618"/>
              </a:cxn>
              <a:cxn ang="0">
                <a:pos x="762" y="630"/>
              </a:cxn>
              <a:cxn ang="0">
                <a:pos x="744" y="636"/>
              </a:cxn>
              <a:cxn ang="0">
                <a:pos x="726" y="642"/>
              </a:cxn>
              <a:cxn ang="0">
                <a:pos x="708" y="654"/>
              </a:cxn>
              <a:cxn ang="0">
                <a:pos x="0" y="0"/>
              </a:cxn>
              <a:cxn ang="0">
                <a:pos x="1068" y="402"/>
              </a:cxn>
            </a:cxnLst>
            <a:rect l="0" t="0" r="r" b="b"/>
            <a:pathLst>
              <a:path w="1068" h="654">
                <a:moveTo>
                  <a:pt x="1068" y="402"/>
                </a:moveTo>
                <a:lnTo>
                  <a:pt x="1056" y="408"/>
                </a:lnTo>
                <a:lnTo>
                  <a:pt x="1044" y="420"/>
                </a:lnTo>
                <a:lnTo>
                  <a:pt x="1038" y="432"/>
                </a:lnTo>
                <a:lnTo>
                  <a:pt x="1026" y="444"/>
                </a:lnTo>
                <a:lnTo>
                  <a:pt x="1008" y="456"/>
                </a:lnTo>
                <a:lnTo>
                  <a:pt x="996" y="468"/>
                </a:lnTo>
                <a:lnTo>
                  <a:pt x="996" y="468"/>
                </a:lnTo>
                <a:lnTo>
                  <a:pt x="984" y="480"/>
                </a:lnTo>
                <a:lnTo>
                  <a:pt x="972" y="492"/>
                </a:lnTo>
                <a:lnTo>
                  <a:pt x="960" y="504"/>
                </a:lnTo>
                <a:lnTo>
                  <a:pt x="948" y="510"/>
                </a:lnTo>
                <a:lnTo>
                  <a:pt x="930" y="522"/>
                </a:lnTo>
                <a:lnTo>
                  <a:pt x="918" y="534"/>
                </a:lnTo>
                <a:lnTo>
                  <a:pt x="900" y="546"/>
                </a:lnTo>
                <a:lnTo>
                  <a:pt x="888" y="552"/>
                </a:lnTo>
                <a:lnTo>
                  <a:pt x="870" y="564"/>
                </a:lnTo>
                <a:lnTo>
                  <a:pt x="858" y="576"/>
                </a:lnTo>
                <a:lnTo>
                  <a:pt x="840" y="582"/>
                </a:lnTo>
                <a:lnTo>
                  <a:pt x="828" y="594"/>
                </a:lnTo>
                <a:lnTo>
                  <a:pt x="810" y="600"/>
                </a:lnTo>
                <a:lnTo>
                  <a:pt x="810" y="600"/>
                </a:lnTo>
                <a:lnTo>
                  <a:pt x="792" y="612"/>
                </a:lnTo>
                <a:lnTo>
                  <a:pt x="774" y="618"/>
                </a:lnTo>
                <a:lnTo>
                  <a:pt x="762" y="630"/>
                </a:lnTo>
                <a:lnTo>
                  <a:pt x="744" y="636"/>
                </a:lnTo>
                <a:lnTo>
                  <a:pt x="726" y="642"/>
                </a:lnTo>
                <a:lnTo>
                  <a:pt x="708" y="654"/>
                </a:lnTo>
                <a:lnTo>
                  <a:pt x="0" y="0"/>
                </a:lnTo>
                <a:lnTo>
                  <a:pt x="1068" y="402"/>
                </a:lnTo>
                <a:close/>
              </a:path>
            </a:pathLst>
          </a:custGeom>
          <a:gradFill rotWithShape="0">
            <a:gsLst>
              <a:gs pos="0">
                <a:srgbClr val="CC00CC">
                  <a:alpha val="70000"/>
                </a:srgbClr>
              </a:gs>
              <a:gs pos="100000">
                <a:srgbClr val="CC00CC">
                  <a:gamma/>
                  <a:shade val="46275"/>
                  <a:invGamma/>
                </a:srgbClr>
              </a:gs>
            </a:gsLst>
            <a:lin ang="18900000" scaled="1"/>
          </a:gra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4" name="Freeform 34"/>
          <p:cNvSpPr>
            <a:spLocks/>
          </p:cNvSpPr>
          <p:nvPr/>
        </p:nvSpPr>
        <p:spPr bwMode="ltGray">
          <a:xfrm>
            <a:off x="3744914" y="4660733"/>
            <a:ext cx="758825" cy="1139825"/>
          </a:xfrm>
          <a:custGeom>
            <a:avLst/>
            <a:gdLst/>
            <a:ahLst/>
            <a:cxnLst>
              <a:cxn ang="0">
                <a:pos x="510" y="516"/>
              </a:cxn>
              <a:cxn ang="0">
                <a:pos x="474" y="498"/>
              </a:cxn>
              <a:cxn ang="0">
                <a:pos x="438" y="480"/>
              </a:cxn>
              <a:cxn ang="0">
                <a:pos x="408" y="462"/>
              </a:cxn>
              <a:cxn ang="0">
                <a:pos x="372" y="444"/>
              </a:cxn>
              <a:cxn ang="0">
                <a:pos x="342" y="426"/>
              </a:cxn>
              <a:cxn ang="0">
                <a:pos x="330" y="414"/>
              </a:cxn>
              <a:cxn ang="0">
                <a:pos x="300" y="396"/>
              </a:cxn>
              <a:cxn ang="0">
                <a:pos x="270" y="372"/>
              </a:cxn>
              <a:cxn ang="0">
                <a:pos x="240" y="354"/>
              </a:cxn>
              <a:cxn ang="0">
                <a:pos x="216" y="330"/>
              </a:cxn>
              <a:cxn ang="0">
                <a:pos x="192" y="306"/>
              </a:cxn>
              <a:cxn ang="0">
                <a:pos x="168" y="282"/>
              </a:cxn>
              <a:cxn ang="0">
                <a:pos x="144" y="264"/>
              </a:cxn>
              <a:cxn ang="0">
                <a:pos x="126" y="234"/>
              </a:cxn>
              <a:cxn ang="0">
                <a:pos x="108" y="210"/>
              </a:cxn>
              <a:cxn ang="0">
                <a:pos x="90" y="186"/>
              </a:cxn>
              <a:cxn ang="0">
                <a:pos x="72" y="162"/>
              </a:cxn>
              <a:cxn ang="0">
                <a:pos x="60" y="150"/>
              </a:cxn>
              <a:cxn ang="0">
                <a:pos x="48" y="120"/>
              </a:cxn>
              <a:cxn ang="0">
                <a:pos x="36" y="96"/>
              </a:cxn>
              <a:cxn ang="0">
                <a:pos x="24" y="72"/>
              </a:cxn>
              <a:cxn ang="0">
                <a:pos x="12" y="42"/>
              </a:cxn>
              <a:cxn ang="0">
                <a:pos x="6" y="18"/>
              </a:cxn>
              <a:cxn ang="0">
                <a:pos x="0" y="270"/>
              </a:cxn>
              <a:cxn ang="0">
                <a:pos x="6" y="300"/>
              </a:cxn>
              <a:cxn ang="0">
                <a:pos x="18" y="324"/>
              </a:cxn>
              <a:cxn ang="0">
                <a:pos x="30" y="354"/>
              </a:cxn>
              <a:cxn ang="0">
                <a:pos x="42" y="378"/>
              </a:cxn>
              <a:cxn ang="0">
                <a:pos x="54" y="408"/>
              </a:cxn>
              <a:cxn ang="0">
                <a:pos x="60" y="420"/>
              </a:cxn>
              <a:cxn ang="0">
                <a:pos x="78" y="444"/>
              </a:cxn>
              <a:cxn ang="0">
                <a:pos x="96" y="468"/>
              </a:cxn>
              <a:cxn ang="0">
                <a:pos x="114" y="492"/>
              </a:cxn>
              <a:cxn ang="0">
                <a:pos x="138" y="516"/>
              </a:cxn>
              <a:cxn ang="0">
                <a:pos x="156" y="540"/>
              </a:cxn>
              <a:cxn ang="0">
                <a:pos x="180" y="564"/>
              </a:cxn>
              <a:cxn ang="0">
                <a:pos x="204" y="588"/>
              </a:cxn>
              <a:cxn ang="0">
                <a:pos x="228" y="612"/>
              </a:cxn>
              <a:cxn ang="0">
                <a:pos x="258" y="636"/>
              </a:cxn>
              <a:cxn ang="0">
                <a:pos x="282" y="654"/>
              </a:cxn>
              <a:cxn ang="0">
                <a:pos x="312" y="678"/>
              </a:cxn>
              <a:cxn ang="0">
                <a:pos x="330" y="684"/>
              </a:cxn>
              <a:cxn ang="0">
                <a:pos x="360" y="708"/>
              </a:cxn>
              <a:cxn ang="0">
                <a:pos x="390" y="726"/>
              </a:cxn>
              <a:cxn ang="0">
                <a:pos x="420" y="744"/>
              </a:cxn>
              <a:cxn ang="0">
                <a:pos x="456" y="762"/>
              </a:cxn>
              <a:cxn ang="0">
                <a:pos x="492" y="774"/>
              </a:cxn>
              <a:cxn ang="0">
                <a:pos x="528" y="792"/>
              </a:cxn>
            </a:cxnLst>
            <a:rect l="0" t="0" r="r" b="b"/>
            <a:pathLst>
              <a:path w="528" h="792">
                <a:moveTo>
                  <a:pt x="528" y="522"/>
                </a:moveTo>
                <a:lnTo>
                  <a:pt x="510" y="516"/>
                </a:lnTo>
                <a:lnTo>
                  <a:pt x="492" y="504"/>
                </a:lnTo>
                <a:lnTo>
                  <a:pt x="474" y="498"/>
                </a:lnTo>
                <a:lnTo>
                  <a:pt x="456" y="492"/>
                </a:lnTo>
                <a:lnTo>
                  <a:pt x="438" y="480"/>
                </a:lnTo>
                <a:lnTo>
                  <a:pt x="420" y="474"/>
                </a:lnTo>
                <a:lnTo>
                  <a:pt x="408" y="462"/>
                </a:lnTo>
                <a:lnTo>
                  <a:pt x="390" y="456"/>
                </a:lnTo>
                <a:lnTo>
                  <a:pt x="372" y="444"/>
                </a:lnTo>
                <a:lnTo>
                  <a:pt x="360" y="438"/>
                </a:lnTo>
                <a:lnTo>
                  <a:pt x="342" y="426"/>
                </a:lnTo>
                <a:lnTo>
                  <a:pt x="330" y="414"/>
                </a:lnTo>
                <a:lnTo>
                  <a:pt x="330" y="414"/>
                </a:lnTo>
                <a:lnTo>
                  <a:pt x="312" y="408"/>
                </a:lnTo>
                <a:lnTo>
                  <a:pt x="300" y="396"/>
                </a:lnTo>
                <a:lnTo>
                  <a:pt x="282" y="384"/>
                </a:lnTo>
                <a:lnTo>
                  <a:pt x="270" y="372"/>
                </a:lnTo>
                <a:lnTo>
                  <a:pt x="258" y="366"/>
                </a:lnTo>
                <a:lnTo>
                  <a:pt x="240" y="354"/>
                </a:lnTo>
                <a:lnTo>
                  <a:pt x="228" y="342"/>
                </a:lnTo>
                <a:lnTo>
                  <a:pt x="216" y="330"/>
                </a:lnTo>
                <a:lnTo>
                  <a:pt x="204" y="318"/>
                </a:lnTo>
                <a:lnTo>
                  <a:pt x="192" y="306"/>
                </a:lnTo>
                <a:lnTo>
                  <a:pt x="180" y="294"/>
                </a:lnTo>
                <a:lnTo>
                  <a:pt x="168" y="282"/>
                </a:lnTo>
                <a:lnTo>
                  <a:pt x="156" y="270"/>
                </a:lnTo>
                <a:lnTo>
                  <a:pt x="144" y="264"/>
                </a:lnTo>
                <a:lnTo>
                  <a:pt x="138" y="246"/>
                </a:lnTo>
                <a:lnTo>
                  <a:pt x="126" y="234"/>
                </a:lnTo>
                <a:lnTo>
                  <a:pt x="114" y="222"/>
                </a:lnTo>
                <a:lnTo>
                  <a:pt x="108" y="210"/>
                </a:lnTo>
                <a:lnTo>
                  <a:pt x="96" y="198"/>
                </a:lnTo>
                <a:lnTo>
                  <a:pt x="90" y="186"/>
                </a:lnTo>
                <a:lnTo>
                  <a:pt x="78" y="174"/>
                </a:lnTo>
                <a:lnTo>
                  <a:pt x="72" y="162"/>
                </a:lnTo>
                <a:lnTo>
                  <a:pt x="60" y="150"/>
                </a:lnTo>
                <a:lnTo>
                  <a:pt x="60" y="150"/>
                </a:lnTo>
                <a:lnTo>
                  <a:pt x="54" y="138"/>
                </a:lnTo>
                <a:lnTo>
                  <a:pt x="48" y="120"/>
                </a:lnTo>
                <a:lnTo>
                  <a:pt x="42" y="108"/>
                </a:lnTo>
                <a:lnTo>
                  <a:pt x="36" y="96"/>
                </a:lnTo>
                <a:lnTo>
                  <a:pt x="30" y="84"/>
                </a:lnTo>
                <a:lnTo>
                  <a:pt x="24" y="72"/>
                </a:lnTo>
                <a:lnTo>
                  <a:pt x="18" y="54"/>
                </a:lnTo>
                <a:lnTo>
                  <a:pt x="12" y="42"/>
                </a:lnTo>
                <a:lnTo>
                  <a:pt x="6" y="30"/>
                </a:lnTo>
                <a:lnTo>
                  <a:pt x="6" y="18"/>
                </a:lnTo>
                <a:lnTo>
                  <a:pt x="0" y="0"/>
                </a:lnTo>
                <a:lnTo>
                  <a:pt x="0" y="270"/>
                </a:lnTo>
                <a:lnTo>
                  <a:pt x="6" y="288"/>
                </a:lnTo>
                <a:lnTo>
                  <a:pt x="6" y="300"/>
                </a:lnTo>
                <a:lnTo>
                  <a:pt x="12" y="312"/>
                </a:lnTo>
                <a:lnTo>
                  <a:pt x="18" y="324"/>
                </a:lnTo>
                <a:lnTo>
                  <a:pt x="24" y="342"/>
                </a:lnTo>
                <a:lnTo>
                  <a:pt x="30" y="354"/>
                </a:lnTo>
                <a:lnTo>
                  <a:pt x="36" y="366"/>
                </a:lnTo>
                <a:lnTo>
                  <a:pt x="42" y="378"/>
                </a:lnTo>
                <a:lnTo>
                  <a:pt x="48" y="390"/>
                </a:lnTo>
                <a:lnTo>
                  <a:pt x="54" y="408"/>
                </a:lnTo>
                <a:lnTo>
                  <a:pt x="60" y="420"/>
                </a:lnTo>
                <a:lnTo>
                  <a:pt x="60" y="420"/>
                </a:lnTo>
                <a:lnTo>
                  <a:pt x="72" y="432"/>
                </a:lnTo>
                <a:lnTo>
                  <a:pt x="78" y="444"/>
                </a:lnTo>
                <a:lnTo>
                  <a:pt x="90" y="456"/>
                </a:lnTo>
                <a:lnTo>
                  <a:pt x="96" y="468"/>
                </a:lnTo>
                <a:lnTo>
                  <a:pt x="108" y="480"/>
                </a:lnTo>
                <a:lnTo>
                  <a:pt x="114" y="492"/>
                </a:lnTo>
                <a:lnTo>
                  <a:pt x="126" y="504"/>
                </a:lnTo>
                <a:lnTo>
                  <a:pt x="138" y="516"/>
                </a:lnTo>
                <a:lnTo>
                  <a:pt x="144" y="534"/>
                </a:lnTo>
                <a:lnTo>
                  <a:pt x="156" y="540"/>
                </a:lnTo>
                <a:lnTo>
                  <a:pt x="168" y="552"/>
                </a:lnTo>
                <a:lnTo>
                  <a:pt x="180" y="564"/>
                </a:lnTo>
                <a:lnTo>
                  <a:pt x="192" y="576"/>
                </a:lnTo>
                <a:lnTo>
                  <a:pt x="204" y="588"/>
                </a:lnTo>
                <a:lnTo>
                  <a:pt x="216" y="600"/>
                </a:lnTo>
                <a:lnTo>
                  <a:pt x="228" y="612"/>
                </a:lnTo>
                <a:lnTo>
                  <a:pt x="240" y="624"/>
                </a:lnTo>
                <a:lnTo>
                  <a:pt x="258" y="636"/>
                </a:lnTo>
                <a:lnTo>
                  <a:pt x="270" y="642"/>
                </a:lnTo>
                <a:lnTo>
                  <a:pt x="282" y="654"/>
                </a:lnTo>
                <a:lnTo>
                  <a:pt x="300" y="666"/>
                </a:lnTo>
                <a:lnTo>
                  <a:pt x="312" y="678"/>
                </a:lnTo>
                <a:lnTo>
                  <a:pt x="330" y="684"/>
                </a:lnTo>
                <a:lnTo>
                  <a:pt x="330" y="684"/>
                </a:lnTo>
                <a:lnTo>
                  <a:pt x="342" y="696"/>
                </a:lnTo>
                <a:lnTo>
                  <a:pt x="360" y="708"/>
                </a:lnTo>
                <a:lnTo>
                  <a:pt x="372" y="714"/>
                </a:lnTo>
                <a:lnTo>
                  <a:pt x="390" y="726"/>
                </a:lnTo>
                <a:lnTo>
                  <a:pt x="408" y="732"/>
                </a:lnTo>
                <a:lnTo>
                  <a:pt x="420" y="744"/>
                </a:lnTo>
                <a:lnTo>
                  <a:pt x="438" y="750"/>
                </a:lnTo>
                <a:lnTo>
                  <a:pt x="456" y="762"/>
                </a:lnTo>
                <a:lnTo>
                  <a:pt x="474" y="768"/>
                </a:lnTo>
                <a:lnTo>
                  <a:pt x="492" y="774"/>
                </a:lnTo>
                <a:lnTo>
                  <a:pt x="510" y="786"/>
                </a:lnTo>
                <a:lnTo>
                  <a:pt x="528" y="792"/>
                </a:lnTo>
                <a:lnTo>
                  <a:pt x="528" y="522"/>
                </a:lnTo>
                <a:close/>
              </a:path>
            </a:pathLst>
          </a:custGeom>
          <a:solidFill>
            <a:srgbClr val="1764FF">
              <a:alpha val="70000"/>
            </a:srgbClr>
          </a:soli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5" name="Freeform 35"/>
          <p:cNvSpPr>
            <a:spLocks/>
          </p:cNvSpPr>
          <p:nvPr/>
        </p:nvSpPr>
        <p:spPr bwMode="ltGray">
          <a:xfrm>
            <a:off x="3744913" y="4462296"/>
            <a:ext cx="1752600" cy="949325"/>
          </a:xfrm>
          <a:custGeom>
            <a:avLst/>
            <a:gdLst/>
            <a:ahLst/>
            <a:cxnLst>
              <a:cxn ang="0">
                <a:pos x="528" y="660"/>
              </a:cxn>
              <a:cxn ang="0">
                <a:pos x="510" y="654"/>
              </a:cxn>
              <a:cxn ang="0">
                <a:pos x="492" y="642"/>
              </a:cxn>
              <a:cxn ang="0">
                <a:pos x="474" y="636"/>
              </a:cxn>
              <a:cxn ang="0">
                <a:pos x="456" y="630"/>
              </a:cxn>
              <a:cxn ang="0">
                <a:pos x="438" y="618"/>
              </a:cxn>
              <a:cxn ang="0">
                <a:pos x="420" y="612"/>
              </a:cxn>
              <a:cxn ang="0">
                <a:pos x="408" y="600"/>
              </a:cxn>
              <a:cxn ang="0">
                <a:pos x="390" y="594"/>
              </a:cxn>
              <a:cxn ang="0">
                <a:pos x="372" y="582"/>
              </a:cxn>
              <a:cxn ang="0">
                <a:pos x="360" y="576"/>
              </a:cxn>
              <a:cxn ang="0">
                <a:pos x="342" y="564"/>
              </a:cxn>
              <a:cxn ang="0">
                <a:pos x="330" y="552"/>
              </a:cxn>
              <a:cxn ang="0">
                <a:pos x="330" y="552"/>
              </a:cxn>
              <a:cxn ang="0">
                <a:pos x="312" y="546"/>
              </a:cxn>
              <a:cxn ang="0">
                <a:pos x="300" y="534"/>
              </a:cxn>
              <a:cxn ang="0">
                <a:pos x="282" y="522"/>
              </a:cxn>
              <a:cxn ang="0">
                <a:pos x="270" y="510"/>
              </a:cxn>
              <a:cxn ang="0">
                <a:pos x="258" y="504"/>
              </a:cxn>
              <a:cxn ang="0">
                <a:pos x="240" y="492"/>
              </a:cxn>
              <a:cxn ang="0">
                <a:pos x="228" y="480"/>
              </a:cxn>
              <a:cxn ang="0">
                <a:pos x="216" y="468"/>
              </a:cxn>
              <a:cxn ang="0">
                <a:pos x="204" y="456"/>
              </a:cxn>
              <a:cxn ang="0">
                <a:pos x="192" y="444"/>
              </a:cxn>
              <a:cxn ang="0">
                <a:pos x="180" y="432"/>
              </a:cxn>
              <a:cxn ang="0">
                <a:pos x="168" y="420"/>
              </a:cxn>
              <a:cxn ang="0">
                <a:pos x="156" y="408"/>
              </a:cxn>
              <a:cxn ang="0">
                <a:pos x="144" y="402"/>
              </a:cxn>
              <a:cxn ang="0">
                <a:pos x="138" y="384"/>
              </a:cxn>
              <a:cxn ang="0">
                <a:pos x="126" y="372"/>
              </a:cxn>
              <a:cxn ang="0">
                <a:pos x="114" y="360"/>
              </a:cxn>
              <a:cxn ang="0">
                <a:pos x="108" y="348"/>
              </a:cxn>
              <a:cxn ang="0">
                <a:pos x="96" y="336"/>
              </a:cxn>
              <a:cxn ang="0">
                <a:pos x="90" y="324"/>
              </a:cxn>
              <a:cxn ang="0">
                <a:pos x="78" y="312"/>
              </a:cxn>
              <a:cxn ang="0">
                <a:pos x="72" y="300"/>
              </a:cxn>
              <a:cxn ang="0">
                <a:pos x="60" y="288"/>
              </a:cxn>
              <a:cxn ang="0">
                <a:pos x="60" y="288"/>
              </a:cxn>
              <a:cxn ang="0">
                <a:pos x="54" y="276"/>
              </a:cxn>
              <a:cxn ang="0">
                <a:pos x="48" y="258"/>
              </a:cxn>
              <a:cxn ang="0">
                <a:pos x="42" y="246"/>
              </a:cxn>
              <a:cxn ang="0">
                <a:pos x="36" y="234"/>
              </a:cxn>
              <a:cxn ang="0">
                <a:pos x="30" y="222"/>
              </a:cxn>
              <a:cxn ang="0">
                <a:pos x="24" y="210"/>
              </a:cxn>
              <a:cxn ang="0">
                <a:pos x="18" y="192"/>
              </a:cxn>
              <a:cxn ang="0">
                <a:pos x="12" y="180"/>
              </a:cxn>
              <a:cxn ang="0">
                <a:pos x="6" y="168"/>
              </a:cxn>
              <a:cxn ang="0">
                <a:pos x="6" y="156"/>
              </a:cxn>
              <a:cxn ang="0">
                <a:pos x="0" y="138"/>
              </a:cxn>
              <a:cxn ang="0">
                <a:pos x="1218" y="0"/>
              </a:cxn>
              <a:cxn ang="0">
                <a:pos x="528" y="660"/>
              </a:cxn>
            </a:cxnLst>
            <a:rect l="0" t="0" r="r" b="b"/>
            <a:pathLst>
              <a:path w="1218" h="660">
                <a:moveTo>
                  <a:pt x="528" y="660"/>
                </a:moveTo>
                <a:lnTo>
                  <a:pt x="510" y="654"/>
                </a:lnTo>
                <a:lnTo>
                  <a:pt x="492" y="642"/>
                </a:lnTo>
                <a:lnTo>
                  <a:pt x="474" y="636"/>
                </a:lnTo>
                <a:lnTo>
                  <a:pt x="456" y="630"/>
                </a:lnTo>
                <a:lnTo>
                  <a:pt x="438" y="618"/>
                </a:lnTo>
                <a:lnTo>
                  <a:pt x="420" y="612"/>
                </a:lnTo>
                <a:lnTo>
                  <a:pt x="408" y="600"/>
                </a:lnTo>
                <a:lnTo>
                  <a:pt x="390" y="594"/>
                </a:lnTo>
                <a:lnTo>
                  <a:pt x="372" y="582"/>
                </a:lnTo>
                <a:lnTo>
                  <a:pt x="360" y="576"/>
                </a:lnTo>
                <a:lnTo>
                  <a:pt x="342" y="564"/>
                </a:lnTo>
                <a:lnTo>
                  <a:pt x="330" y="552"/>
                </a:lnTo>
                <a:lnTo>
                  <a:pt x="330" y="552"/>
                </a:lnTo>
                <a:lnTo>
                  <a:pt x="312" y="546"/>
                </a:lnTo>
                <a:lnTo>
                  <a:pt x="300" y="534"/>
                </a:lnTo>
                <a:lnTo>
                  <a:pt x="282" y="522"/>
                </a:lnTo>
                <a:lnTo>
                  <a:pt x="270" y="510"/>
                </a:lnTo>
                <a:lnTo>
                  <a:pt x="258" y="504"/>
                </a:lnTo>
                <a:lnTo>
                  <a:pt x="240" y="492"/>
                </a:lnTo>
                <a:lnTo>
                  <a:pt x="228" y="480"/>
                </a:lnTo>
                <a:lnTo>
                  <a:pt x="216" y="468"/>
                </a:lnTo>
                <a:lnTo>
                  <a:pt x="204" y="456"/>
                </a:lnTo>
                <a:lnTo>
                  <a:pt x="192" y="444"/>
                </a:lnTo>
                <a:lnTo>
                  <a:pt x="180" y="432"/>
                </a:lnTo>
                <a:lnTo>
                  <a:pt x="168" y="420"/>
                </a:lnTo>
                <a:lnTo>
                  <a:pt x="156" y="408"/>
                </a:lnTo>
                <a:lnTo>
                  <a:pt x="144" y="402"/>
                </a:lnTo>
                <a:lnTo>
                  <a:pt x="138" y="384"/>
                </a:lnTo>
                <a:lnTo>
                  <a:pt x="126" y="372"/>
                </a:lnTo>
                <a:lnTo>
                  <a:pt x="114" y="360"/>
                </a:lnTo>
                <a:lnTo>
                  <a:pt x="108" y="348"/>
                </a:lnTo>
                <a:lnTo>
                  <a:pt x="96" y="336"/>
                </a:lnTo>
                <a:lnTo>
                  <a:pt x="90" y="324"/>
                </a:lnTo>
                <a:lnTo>
                  <a:pt x="78" y="312"/>
                </a:lnTo>
                <a:lnTo>
                  <a:pt x="72" y="300"/>
                </a:lnTo>
                <a:lnTo>
                  <a:pt x="60" y="288"/>
                </a:lnTo>
                <a:lnTo>
                  <a:pt x="60" y="288"/>
                </a:lnTo>
                <a:lnTo>
                  <a:pt x="54" y="276"/>
                </a:lnTo>
                <a:lnTo>
                  <a:pt x="48" y="258"/>
                </a:lnTo>
                <a:lnTo>
                  <a:pt x="42" y="246"/>
                </a:lnTo>
                <a:lnTo>
                  <a:pt x="36" y="234"/>
                </a:lnTo>
                <a:lnTo>
                  <a:pt x="30" y="222"/>
                </a:lnTo>
                <a:lnTo>
                  <a:pt x="24" y="210"/>
                </a:lnTo>
                <a:lnTo>
                  <a:pt x="18" y="192"/>
                </a:lnTo>
                <a:lnTo>
                  <a:pt x="12" y="180"/>
                </a:lnTo>
                <a:lnTo>
                  <a:pt x="6" y="168"/>
                </a:lnTo>
                <a:lnTo>
                  <a:pt x="6" y="156"/>
                </a:lnTo>
                <a:lnTo>
                  <a:pt x="0" y="138"/>
                </a:lnTo>
                <a:lnTo>
                  <a:pt x="1218" y="0"/>
                </a:lnTo>
                <a:lnTo>
                  <a:pt x="528" y="660"/>
                </a:lnTo>
                <a:close/>
              </a:path>
            </a:pathLst>
          </a:custGeom>
          <a:gradFill rotWithShape="1">
            <a:gsLst>
              <a:gs pos="0">
                <a:schemeClr val="accent2">
                  <a:gamma/>
                  <a:shade val="46275"/>
                  <a:invGamma/>
                </a:schemeClr>
              </a:gs>
              <a:gs pos="100000">
                <a:schemeClr val="accent2">
                  <a:alpha val="70000"/>
                </a:schemeClr>
              </a:gs>
            </a:gsLst>
            <a:lin ang="18900000" scaled="1"/>
          </a:gra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6" name="Freeform 36"/>
          <p:cNvSpPr>
            <a:spLocks/>
          </p:cNvSpPr>
          <p:nvPr/>
        </p:nvSpPr>
        <p:spPr bwMode="ltGray">
          <a:xfrm>
            <a:off x="5808664" y="5403682"/>
            <a:ext cx="708025" cy="577850"/>
          </a:xfrm>
          <a:custGeom>
            <a:avLst/>
            <a:gdLst/>
            <a:ahLst/>
            <a:cxnLst>
              <a:cxn ang="0">
                <a:pos x="492" y="0"/>
              </a:cxn>
              <a:cxn ang="0">
                <a:pos x="474" y="6"/>
              </a:cxn>
              <a:cxn ang="0">
                <a:pos x="456" y="12"/>
              </a:cxn>
              <a:cxn ang="0">
                <a:pos x="438" y="24"/>
              </a:cxn>
              <a:cxn ang="0">
                <a:pos x="420" y="30"/>
              </a:cxn>
              <a:cxn ang="0">
                <a:pos x="402" y="36"/>
              </a:cxn>
              <a:cxn ang="0">
                <a:pos x="384" y="42"/>
              </a:cxn>
              <a:cxn ang="0">
                <a:pos x="384" y="42"/>
              </a:cxn>
              <a:cxn ang="0">
                <a:pos x="360" y="48"/>
              </a:cxn>
              <a:cxn ang="0">
                <a:pos x="342" y="54"/>
              </a:cxn>
              <a:cxn ang="0">
                <a:pos x="324" y="60"/>
              </a:cxn>
              <a:cxn ang="0">
                <a:pos x="306" y="66"/>
              </a:cxn>
              <a:cxn ang="0">
                <a:pos x="288" y="72"/>
              </a:cxn>
              <a:cxn ang="0">
                <a:pos x="264" y="78"/>
              </a:cxn>
              <a:cxn ang="0">
                <a:pos x="246" y="84"/>
              </a:cxn>
              <a:cxn ang="0">
                <a:pos x="228" y="90"/>
              </a:cxn>
              <a:cxn ang="0">
                <a:pos x="204" y="96"/>
              </a:cxn>
              <a:cxn ang="0">
                <a:pos x="186" y="102"/>
              </a:cxn>
              <a:cxn ang="0">
                <a:pos x="162" y="102"/>
              </a:cxn>
              <a:cxn ang="0">
                <a:pos x="144" y="108"/>
              </a:cxn>
              <a:cxn ang="0">
                <a:pos x="126" y="114"/>
              </a:cxn>
              <a:cxn ang="0">
                <a:pos x="126" y="114"/>
              </a:cxn>
              <a:cxn ang="0">
                <a:pos x="102" y="114"/>
              </a:cxn>
              <a:cxn ang="0">
                <a:pos x="84" y="120"/>
              </a:cxn>
              <a:cxn ang="0">
                <a:pos x="60" y="120"/>
              </a:cxn>
              <a:cxn ang="0">
                <a:pos x="42" y="126"/>
              </a:cxn>
              <a:cxn ang="0">
                <a:pos x="18" y="126"/>
              </a:cxn>
              <a:cxn ang="0">
                <a:pos x="0" y="132"/>
              </a:cxn>
              <a:cxn ang="0">
                <a:pos x="0" y="402"/>
              </a:cxn>
              <a:cxn ang="0">
                <a:pos x="18" y="396"/>
              </a:cxn>
              <a:cxn ang="0">
                <a:pos x="42" y="396"/>
              </a:cxn>
              <a:cxn ang="0">
                <a:pos x="60" y="390"/>
              </a:cxn>
              <a:cxn ang="0">
                <a:pos x="84" y="390"/>
              </a:cxn>
              <a:cxn ang="0">
                <a:pos x="102" y="384"/>
              </a:cxn>
              <a:cxn ang="0">
                <a:pos x="126" y="384"/>
              </a:cxn>
              <a:cxn ang="0">
                <a:pos x="126" y="384"/>
              </a:cxn>
              <a:cxn ang="0">
                <a:pos x="144" y="378"/>
              </a:cxn>
              <a:cxn ang="0">
                <a:pos x="162" y="372"/>
              </a:cxn>
              <a:cxn ang="0">
                <a:pos x="186" y="372"/>
              </a:cxn>
              <a:cxn ang="0">
                <a:pos x="204" y="366"/>
              </a:cxn>
              <a:cxn ang="0">
                <a:pos x="228" y="360"/>
              </a:cxn>
              <a:cxn ang="0">
                <a:pos x="246" y="354"/>
              </a:cxn>
              <a:cxn ang="0">
                <a:pos x="264" y="348"/>
              </a:cxn>
              <a:cxn ang="0">
                <a:pos x="288" y="342"/>
              </a:cxn>
              <a:cxn ang="0">
                <a:pos x="306" y="336"/>
              </a:cxn>
              <a:cxn ang="0">
                <a:pos x="324" y="330"/>
              </a:cxn>
              <a:cxn ang="0">
                <a:pos x="342" y="324"/>
              </a:cxn>
              <a:cxn ang="0">
                <a:pos x="360" y="318"/>
              </a:cxn>
              <a:cxn ang="0">
                <a:pos x="384" y="312"/>
              </a:cxn>
              <a:cxn ang="0">
                <a:pos x="384" y="312"/>
              </a:cxn>
              <a:cxn ang="0">
                <a:pos x="402" y="306"/>
              </a:cxn>
              <a:cxn ang="0">
                <a:pos x="420" y="300"/>
              </a:cxn>
              <a:cxn ang="0">
                <a:pos x="438" y="294"/>
              </a:cxn>
              <a:cxn ang="0">
                <a:pos x="456" y="282"/>
              </a:cxn>
              <a:cxn ang="0">
                <a:pos x="474" y="276"/>
              </a:cxn>
              <a:cxn ang="0">
                <a:pos x="492" y="270"/>
              </a:cxn>
              <a:cxn ang="0">
                <a:pos x="492" y="0"/>
              </a:cxn>
            </a:cxnLst>
            <a:rect l="0" t="0" r="r" b="b"/>
            <a:pathLst>
              <a:path w="492" h="402">
                <a:moveTo>
                  <a:pt x="492" y="0"/>
                </a:moveTo>
                <a:lnTo>
                  <a:pt x="474" y="6"/>
                </a:lnTo>
                <a:lnTo>
                  <a:pt x="456" y="12"/>
                </a:lnTo>
                <a:lnTo>
                  <a:pt x="438" y="24"/>
                </a:lnTo>
                <a:lnTo>
                  <a:pt x="420" y="30"/>
                </a:lnTo>
                <a:lnTo>
                  <a:pt x="402" y="36"/>
                </a:lnTo>
                <a:lnTo>
                  <a:pt x="384" y="42"/>
                </a:lnTo>
                <a:lnTo>
                  <a:pt x="384" y="42"/>
                </a:lnTo>
                <a:lnTo>
                  <a:pt x="360" y="48"/>
                </a:lnTo>
                <a:lnTo>
                  <a:pt x="342" y="54"/>
                </a:lnTo>
                <a:lnTo>
                  <a:pt x="324" y="60"/>
                </a:lnTo>
                <a:lnTo>
                  <a:pt x="306" y="66"/>
                </a:lnTo>
                <a:lnTo>
                  <a:pt x="288" y="72"/>
                </a:lnTo>
                <a:lnTo>
                  <a:pt x="264" y="78"/>
                </a:lnTo>
                <a:lnTo>
                  <a:pt x="246" y="84"/>
                </a:lnTo>
                <a:lnTo>
                  <a:pt x="228" y="90"/>
                </a:lnTo>
                <a:lnTo>
                  <a:pt x="204" y="96"/>
                </a:lnTo>
                <a:lnTo>
                  <a:pt x="186" y="102"/>
                </a:lnTo>
                <a:lnTo>
                  <a:pt x="162" y="102"/>
                </a:lnTo>
                <a:lnTo>
                  <a:pt x="144" y="108"/>
                </a:lnTo>
                <a:lnTo>
                  <a:pt x="126" y="114"/>
                </a:lnTo>
                <a:lnTo>
                  <a:pt x="126" y="114"/>
                </a:lnTo>
                <a:lnTo>
                  <a:pt x="102" y="114"/>
                </a:lnTo>
                <a:lnTo>
                  <a:pt x="84" y="120"/>
                </a:lnTo>
                <a:lnTo>
                  <a:pt x="60" y="120"/>
                </a:lnTo>
                <a:lnTo>
                  <a:pt x="42" y="126"/>
                </a:lnTo>
                <a:lnTo>
                  <a:pt x="18" y="126"/>
                </a:lnTo>
                <a:lnTo>
                  <a:pt x="0" y="132"/>
                </a:lnTo>
                <a:lnTo>
                  <a:pt x="0" y="402"/>
                </a:lnTo>
                <a:lnTo>
                  <a:pt x="18" y="396"/>
                </a:lnTo>
                <a:lnTo>
                  <a:pt x="42" y="396"/>
                </a:lnTo>
                <a:lnTo>
                  <a:pt x="60" y="390"/>
                </a:lnTo>
                <a:lnTo>
                  <a:pt x="84" y="390"/>
                </a:lnTo>
                <a:lnTo>
                  <a:pt x="102" y="384"/>
                </a:lnTo>
                <a:lnTo>
                  <a:pt x="126" y="384"/>
                </a:lnTo>
                <a:lnTo>
                  <a:pt x="126" y="384"/>
                </a:lnTo>
                <a:lnTo>
                  <a:pt x="144" y="378"/>
                </a:lnTo>
                <a:lnTo>
                  <a:pt x="162" y="372"/>
                </a:lnTo>
                <a:lnTo>
                  <a:pt x="186" y="372"/>
                </a:lnTo>
                <a:lnTo>
                  <a:pt x="204" y="366"/>
                </a:lnTo>
                <a:lnTo>
                  <a:pt x="228" y="360"/>
                </a:lnTo>
                <a:lnTo>
                  <a:pt x="246" y="354"/>
                </a:lnTo>
                <a:lnTo>
                  <a:pt x="264" y="348"/>
                </a:lnTo>
                <a:lnTo>
                  <a:pt x="288" y="342"/>
                </a:lnTo>
                <a:lnTo>
                  <a:pt x="306" y="336"/>
                </a:lnTo>
                <a:lnTo>
                  <a:pt x="324" y="330"/>
                </a:lnTo>
                <a:lnTo>
                  <a:pt x="342" y="324"/>
                </a:lnTo>
                <a:lnTo>
                  <a:pt x="360" y="318"/>
                </a:lnTo>
                <a:lnTo>
                  <a:pt x="384" y="312"/>
                </a:lnTo>
                <a:lnTo>
                  <a:pt x="384" y="312"/>
                </a:lnTo>
                <a:lnTo>
                  <a:pt x="402" y="306"/>
                </a:lnTo>
                <a:lnTo>
                  <a:pt x="420" y="300"/>
                </a:lnTo>
                <a:lnTo>
                  <a:pt x="438" y="294"/>
                </a:lnTo>
                <a:lnTo>
                  <a:pt x="456" y="282"/>
                </a:lnTo>
                <a:lnTo>
                  <a:pt x="474" y="276"/>
                </a:lnTo>
                <a:lnTo>
                  <a:pt x="492" y="270"/>
                </a:lnTo>
                <a:lnTo>
                  <a:pt x="492" y="0"/>
                </a:lnTo>
                <a:close/>
              </a:path>
            </a:pathLst>
          </a:custGeom>
          <a:gradFill rotWithShape="0">
            <a:gsLst>
              <a:gs pos="0">
                <a:srgbClr val="7E6800">
                  <a:alpha val="70000"/>
                </a:srgbClr>
              </a:gs>
              <a:gs pos="100000">
                <a:srgbClr val="7E6800">
                  <a:gamma/>
                  <a:shade val="46275"/>
                  <a:invGamma/>
                </a:srgbClr>
              </a:gs>
            </a:gsLst>
            <a:lin ang="18900000" scaled="1"/>
          </a:gradFill>
          <a:ln w="7938" cap="flat" cmpd="sng">
            <a:solidFill>
              <a:srgbClr val="FFCC00"/>
            </a:solidFill>
            <a:prstDash val="solid"/>
            <a:round/>
            <a:headEnd type="none" w="med" len="med"/>
            <a:tailEnd type="none" w="med" len="med"/>
          </a:ln>
          <a:effectLst/>
        </p:spPr>
        <p:txBody>
          <a:bodyPr/>
          <a:lstStyle/>
          <a:p>
            <a:endParaRPr lang="ja-JP" altLang="en-US"/>
          </a:p>
        </p:txBody>
      </p:sp>
      <p:sp>
        <p:nvSpPr>
          <p:cNvPr id="35877" name="Freeform 37"/>
          <p:cNvSpPr>
            <a:spLocks/>
          </p:cNvSpPr>
          <p:nvPr/>
        </p:nvSpPr>
        <p:spPr bwMode="ltGray">
          <a:xfrm>
            <a:off x="5497514" y="4462295"/>
            <a:ext cx="1019175" cy="1130300"/>
          </a:xfrm>
          <a:custGeom>
            <a:avLst/>
            <a:gdLst/>
            <a:ahLst/>
            <a:cxnLst>
              <a:cxn ang="0">
                <a:pos x="708" y="654"/>
              </a:cxn>
              <a:cxn ang="0">
                <a:pos x="690" y="660"/>
              </a:cxn>
              <a:cxn ang="0">
                <a:pos x="672" y="666"/>
              </a:cxn>
              <a:cxn ang="0">
                <a:pos x="654" y="678"/>
              </a:cxn>
              <a:cxn ang="0">
                <a:pos x="636" y="684"/>
              </a:cxn>
              <a:cxn ang="0">
                <a:pos x="618" y="690"/>
              </a:cxn>
              <a:cxn ang="0">
                <a:pos x="600" y="696"/>
              </a:cxn>
              <a:cxn ang="0">
                <a:pos x="600" y="696"/>
              </a:cxn>
              <a:cxn ang="0">
                <a:pos x="576" y="702"/>
              </a:cxn>
              <a:cxn ang="0">
                <a:pos x="558" y="708"/>
              </a:cxn>
              <a:cxn ang="0">
                <a:pos x="540" y="714"/>
              </a:cxn>
              <a:cxn ang="0">
                <a:pos x="522" y="720"/>
              </a:cxn>
              <a:cxn ang="0">
                <a:pos x="504" y="726"/>
              </a:cxn>
              <a:cxn ang="0">
                <a:pos x="480" y="732"/>
              </a:cxn>
              <a:cxn ang="0">
                <a:pos x="462" y="738"/>
              </a:cxn>
              <a:cxn ang="0">
                <a:pos x="444" y="744"/>
              </a:cxn>
              <a:cxn ang="0">
                <a:pos x="420" y="750"/>
              </a:cxn>
              <a:cxn ang="0">
                <a:pos x="402" y="756"/>
              </a:cxn>
              <a:cxn ang="0">
                <a:pos x="378" y="756"/>
              </a:cxn>
              <a:cxn ang="0">
                <a:pos x="360" y="762"/>
              </a:cxn>
              <a:cxn ang="0">
                <a:pos x="342" y="768"/>
              </a:cxn>
              <a:cxn ang="0">
                <a:pos x="342" y="768"/>
              </a:cxn>
              <a:cxn ang="0">
                <a:pos x="318" y="768"/>
              </a:cxn>
              <a:cxn ang="0">
                <a:pos x="300" y="774"/>
              </a:cxn>
              <a:cxn ang="0">
                <a:pos x="276" y="774"/>
              </a:cxn>
              <a:cxn ang="0">
                <a:pos x="258" y="780"/>
              </a:cxn>
              <a:cxn ang="0">
                <a:pos x="234" y="780"/>
              </a:cxn>
              <a:cxn ang="0">
                <a:pos x="216" y="786"/>
              </a:cxn>
              <a:cxn ang="0">
                <a:pos x="0" y="0"/>
              </a:cxn>
              <a:cxn ang="0">
                <a:pos x="708" y="654"/>
              </a:cxn>
            </a:cxnLst>
            <a:rect l="0" t="0" r="r" b="b"/>
            <a:pathLst>
              <a:path w="708" h="786">
                <a:moveTo>
                  <a:pt x="708" y="654"/>
                </a:moveTo>
                <a:lnTo>
                  <a:pt x="690" y="660"/>
                </a:lnTo>
                <a:lnTo>
                  <a:pt x="672" y="666"/>
                </a:lnTo>
                <a:lnTo>
                  <a:pt x="654" y="678"/>
                </a:lnTo>
                <a:lnTo>
                  <a:pt x="636" y="684"/>
                </a:lnTo>
                <a:lnTo>
                  <a:pt x="618" y="690"/>
                </a:lnTo>
                <a:lnTo>
                  <a:pt x="600" y="696"/>
                </a:lnTo>
                <a:lnTo>
                  <a:pt x="600" y="696"/>
                </a:lnTo>
                <a:lnTo>
                  <a:pt x="576" y="702"/>
                </a:lnTo>
                <a:lnTo>
                  <a:pt x="558" y="708"/>
                </a:lnTo>
                <a:lnTo>
                  <a:pt x="540" y="714"/>
                </a:lnTo>
                <a:lnTo>
                  <a:pt x="522" y="720"/>
                </a:lnTo>
                <a:lnTo>
                  <a:pt x="504" y="726"/>
                </a:lnTo>
                <a:lnTo>
                  <a:pt x="480" y="732"/>
                </a:lnTo>
                <a:lnTo>
                  <a:pt x="462" y="738"/>
                </a:lnTo>
                <a:lnTo>
                  <a:pt x="444" y="744"/>
                </a:lnTo>
                <a:lnTo>
                  <a:pt x="420" y="750"/>
                </a:lnTo>
                <a:lnTo>
                  <a:pt x="402" y="756"/>
                </a:lnTo>
                <a:lnTo>
                  <a:pt x="378" y="756"/>
                </a:lnTo>
                <a:lnTo>
                  <a:pt x="360" y="762"/>
                </a:lnTo>
                <a:lnTo>
                  <a:pt x="342" y="768"/>
                </a:lnTo>
                <a:lnTo>
                  <a:pt x="342" y="768"/>
                </a:lnTo>
                <a:lnTo>
                  <a:pt x="318" y="768"/>
                </a:lnTo>
                <a:lnTo>
                  <a:pt x="300" y="774"/>
                </a:lnTo>
                <a:lnTo>
                  <a:pt x="276" y="774"/>
                </a:lnTo>
                <a:lnTo>
                  <a:pt x="258" y="780"/>
                </a:lnTo>
                <a:lnTo>
                  <a:pt x="234" y="780"/>
                </a:lnTo>
                <a:lnTo>
                  <a:pt x="216" y="786"/>
                </a:lnTo>
                <a:lnTo>
                  <a:pt x="0" y="0"/>
                </a:lnTo>
                <a:lnTo>
                  <a:pt x="708" y="654"/>
                </a:lnTo>
                <a:close/>
              </a:path>
            </a:pathLst>
          </a:custGeom>
          <a:gradFill rotWithShape="0">
            <a:gsLst>
              <a:gs pos="0">
                <a:srgbClr val="FCCF00"/>
              </a:gs>
              <a:gs pos="100000">
                <a:srgbClr val="FCCF00">
                  <a:gamma/>
                  <a:shade val="46275"/>
                  <a:invGamma/>
                </a:srgbClr>
              </a:gs>
            </a:gsLst>
            <a:lin ang="2700000" scaled="1"/>
          </a:gradFill>
          <a:ln w="8001" cap="flat" cmpd="sng">
            <a:solidFill>
              <a:srgbClr val="FFCC00"/>
            </a:solidFill>
            <a:prstDash val="solid"/>
            <a:round/>
            <a:headEnd type="none" w="med" len="med"/>
            <a:tailEnd type="none" w="med" len="med"/>
          </a:ln>
          <a:effectLst/>
        </p:spPr>
        <p:txBody>
          <a:bodyPr/>
          <a:lstStyle/>
          <a:p>
            <a:endParaRPr lang="ja-JP" altLang="en-US"/>
          </a:p>
        </p:txBody>
      </p:sp>
      <p:sp>
        <p:nvSpPr>
          <p:cNvPr id="35878" name="Freeform 38"/>
          <p:cNvSpPr>
            <a:spLocks/>
          </p:cNvSpPr>
          <p:nvPr/>
        </p:nvSpPr>
        <p:spPr bwMode="ltGray">
          <a:xfrm>
            <a:off x="4525964" y="4474995"/>
            <a:ext cx="1304925" cy="1147762"/>
          </a:xfrm>
          <a:custGeom>
            <a:avLst/>
            <a:gdLst/>
            <a:ahLst/>
            <a:cxnLst>
              <a:cxn ang="0">
                <a:pos x="906" y="786"/>
              </a:cxn>
              <a:cxn ang="0">
                <a:pos x="882" y="786"/>
              </a:cxn>
              <a:cxn ang="0">
                <a:pos x="858" y="786"/>
              </a:cxn>
              <a:cxn ang="0">
                <a:pos x="840" y="792"/>
              </a:cxn>
              <a:cxn ang="0">
                <a:pos x="816" y="792"/>
              </a:cxn>
              <a:cxn ang="0">
                <a:pos x="798" y="792"/>
              </a:cxn>
              <a:cxn ang="0">
                <a:pos x="774" y="792"/>
              </a:cxn>
              <a:cxn ang="0">
                <a:pos x="756" y="798"/>
              </a:cxn>
              <a:cxn ang="0">
                <a:pos x="732" y="798"/>
              </a:cxn>
              <a:cxn ang="0">
                <a:pos x="708" y="798"/>
              </a:cxn>
              <a:cxn ang="0">
                <a:pos x="690" y="798"/>
              </a:cxn>
              <a:cxn ang="0">
                <a:pos x="666" y="798"/>
              </a:cxn>
              <a:cxn ang="0">
                <a:pos x="648" y="798"/>
              </a:cxn>
              <a:cxn ang="0">
                <a:pos x="624" y="798"/>
              </a:cxn>
              <a:cxn ang="0">
                <a:pos x="600" y="792"/>
              </a:cxn>
              <a:cxn ang="0">
                <a:pos x="582" y="792"/>
              </a:cxn>
              <a:cxn ang="0">
                <a:pos x="558" y="792"/>
              </a:cxn>
              <a:cxn ang="0">
                <a:pos x="540" y="792"/>
              </a:cxn>
              <a:cxn ang="0">
                <a:pos x="516" y="786"/>
              </a:cxn>
              <a:cxn ang="0">
                <a:pos x="498" y="786"/>
              </a:cxn>
              <a:cxn ang="0">
                <a:pos x="474" y="786"/>
              </a:cxn>
              <a:cxn ang="0">
                <a:pos x="450" y="780"/>
              </a:cxn>
              <a:cxn ang="0">
                <a:pos x="432" y="780"/>
              </a:cxn>
              <a:cxn ang="0">
                <a:pos x="432" y="780"/>
              </a:cxn>
              <a:cxn ang="0">
                <a:pos x="408" y="774"/>
              </a:cxn>
              <a:cxn ang="0">
                <a:pos x="390" y="774"/>
              </a:cxn>
              <a:cxn ang="0">
                <a:pos x="366" y="768"/>
              </a:cxn>
              <a:cxn ang="0">
                <a:pos x="348" y="768"/>
              </a:cxn>
              <a:cxn ang="0">
                <a:pos x="330" y="762"/>
              </a:cxn>
              <a:cxn ang="0">
                <a:pos x="306" y="756"/>
              </a:cxn>
              <a:cxn ang="0">
                <a:pos x="288" y="756"/>
              </a:cxn>
              <a:cxn ang="0">
                <a:pos x="264" y="750"/>
              </a:cxn>
              <a:cxn ang="0">
                <a:pos x="246" y="744"/>
              </a:cxn>
              <a:cxn ang="0">
                <a:pos x="228" y="738"/>
              </a:cxn>
              <a:cxn ang="0">
                <a:pos x="204" y="732"/>
              </a:cxn>
              <a:cxn ang="0">
                <a:pos x="186" y="726"/>
              </a:cxn>
              <a:cxn ang="0">
                <a:pos x="168" y="720"/>
              </a:cxn>
              <a:cxn ang="0">
                <a:pos x="144" y="714"/>
              </a:cxn>
              <a:cxn ang="0">
                <a:pos x="126" y="708"/>
              </a:cxn>
              <a:cxn ang="0">
                <a:pos x="108" y="702"/>
              </a:cxn>
              <a:cxn ang="0">
                <a:pos x="90" y="696"/>
              </a:cxn>
              <a:cxn ang="0">
                <a:pos x="72" y="690"/>
              </a:cxn>
              <a:cxn ang="0">
                <a:pos x="54" y="684"/>
              </a:cxn>
              <a:cxn ang="0">
                <a:pos x="36" y="678"/>
              </a:cxn>
              <a:cxn ang="0">
                <a:pos x="18" y="666"/>
              </a:cxn>
              <a:cxn ang="0">
                <a:pos x="0" y="660"/>
              </a:cxn>
              <a:cxn ang="0">
                <a:pos x="690" y="0"/>
              </a:cxn>
              <a:cxn ang="0">
                <a:pos x="906" y="786"/>
              </a:cxn>
            </a:cxnLst>
            <a:rect l="0" t="0" r="r" b="b"/>
            <a:pathLst>
              <a:path w="906" h="798">
                <a:moveTo>
                  <a:pt x="906" y="786"/>
                </a:moveTo>
                <a:lnTo>
                  <a:pt x="882" y="786"/>
                </a:lnTo>
                <a:lnTo>
                  <a:pt x="858" y="786"/>
                </a:lnTo>
                <a:lnTo>
                  <a:pt x="840" y="792"/>
                </a:lnTo>
                <a:lnTo>
                  <a:pt x="816" y="792"/>
                </a:lnTo>
                <a:lnTo>
                  <a:pt x="798" y="792"/>
                </a:lnTo>
                <a:lnTo>
                  <a:pt x="774" y="792"/>
                </a:lnTo>
                <a:lnTo>
                  <a:pt x="756" y="798"/>
                </a:lnTo>
                <a:lnTo>
                  <a:pt x="732" y="798"/>
                </a:lnTo>
                <a:lnTo>
                  <a:pt x="708" y="798"/>
                </a:lnTo>
                <a:lnTo>
                  <a:pt x="690" y="798"/>
                </a:lnTo>
                <a:lnTo>
                  <a:pt x="666" y="798"/>
                </a:lnTo>
                <a:lnTo>
                  <a:pt x="648" y="798"/>
                </a:lnTo>
                <a:lnTo>
                  <a:pt x="624" y="798"/>
                </a:lnTo>
                <a:lnTo>
                  <a:pt x="600" y="792"/>
                </a:lnTo>
                <a:lnTo>
                  <a:pt x="582" y="792"/>
                </a:lnTo>
                <a:lnTo>
                  <a:pt x="558" y="792"/>
                </a:lnTo>
                <a:lnTo>
                  <a:pt x="540" y="792"/>
                </a:lnTo>
                <a:lnTo>
                  <a:pt x="516" y="786"/>
                </a:lnTo>
                <a:lnTo>
                  <a:pt x="498" y="786"/>
                </a:lnTo>
                <a:lnTo>
                  <a:pt x="474" y="786"/>
                </a:lnTo>
                <a:lnTo>
                  <a:pt x="450" y="780"/>
                </a:lnTo>
                <a:lnTo>
                  <a:pt x="432" y="780"/>
                </a:lnTo>
                <a:lnTo>
                  <a:pt x="432" y="780"/>
                </a:lnTo>
                <a:lnTo>
                  <a:pt x="408" y="774"/>
                </a:lnTo>
                <a:lnTo>
                  <a:pt x="390" y="774"/>
                </a:lnTo>
                <a:lnTo>
                  <a:pt x="366" y="768"/>
                </a:lnTo>
                <a:lnTo>
                  <a:pt x="348" y="768"/>
                </a:lnTo>
                <a:lnTo>
                  <a:pt x="330" y="762"/>
                </a:lnTo>
                <a:lnTo>
                  <a:pt x="306" y="756"/>
                </a:lnTo>
                <a:lnTo>
                  <a:pt x="288" y="756"/>
                </a:lnTo>
                <a:lnTo>
                  <a:pt x="264" y="750"/>
                </a:lnTo>
                <a:lnTo>
                  <a:pt x="246" y="744"/>
                </a:lnTo>
                <a:lnTo>
                  <a:pt x="228" y="738"/>
                </a:lnTo>
                <a:lnTo>
                  <a:pt x="204" y="732"/>
                </a:lnTo>
                <a:lnTo>
                  <a:pt x="186" y="726"/>
                </a:lnTo>
                <a:lnTo>
                  <a:pt x="168" y="720"/>
                </a:lnTo>
                <a:lnTo>
                  <a:pt x="144" y="714"/>
                </a:lnTo>
                <a:lnTo>
                  <a:pt x="126" y="708"/>
                </a:lnTo>
                <a:lnTo>
                  <a:pt x="108" y="702"/>
                </a:lnTo>
                <a:lnTo>
                  <a:pt x="90" y="696"/>
                </a:lnTo>
                <a:lnTo>
                  <a:pt x="72" y="690"/>
                </a:lnTo>
                <a:lnTo>
                  <a:pt x="54" y="684"/>
                </a:lnTo>
                <a:lnTo>
                  <a:pt x="36" y="678"/>
                </a:lnTo>
                <a:lnTo>
                  <a:pt x="18" y="666"/>
                </a:lnTo>
                <a:lnTo>
                  <a:pt x="0" y="660"/>
                </a:lnTo>
                <a:lnTo>
                  <a:pt x="690" y="0"/>
                </a:lnTo>
                <a:lnTo>
                  <a:pt x="906" y="786"/>
                </a:lnTo>
                <a:close/>
              </a:path>
            </a:pathLst>
          </a:custGeom>
          <a:gradFill rotWithShape="1">
            <a:gsLst>
              <a:gs pos="0">
                <a:schemeClr val="hlink"/>
              </a:gs>
              <a:gs pos="100000">
                <a:schemeClr val="hlink">
                  <a:gamma/>
                  <a:shade val="46275"/>
                  <a:invGamma/>
                </a:schemeClr>
              </a:gs>
            </a:gsLst>
            <a:lin ang="5400000" scaled="1"/>
          </a:gra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79" name="Text Box 39"/>
          <p:cNvSpPr txBox="1">
            <a:spLocks noChangeArrowheads="1"/>
          </p:cNvSpPr>
          <p:nvPr/>
        </p:nvSpPr>
        <p:spPr bwMode="auto">
          <a:xfrm>
            <a:off x="1717675" y="4043195"/>
            <a:ext cx="2952750" cy="134190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アプリケーションの導入</a:t>
            </a:r>
          </a:p>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メンテナンス： </a:t>
            </a:r>
            <a:r>
              <a:rPr kumimoji="0" lang="en-US" altLang="ja-JP" sz="1400" b="1">
                <a:solidFill>
                  <a:schemeClr val="tx2"/>
                </a:solidFill>
                <a:effectLst>
                  <a:outerShdw blurRad="38100" dist="38100" dir="2700000" algn="tl">
                    <a:srgbClr val="C0C0C0"/>
                  </a:outerShdw>
                </a:effectLst>
              </a:rPr>
              <a:t>13%</a:t>
            </a:r>
          </a:p>
          <a:p>
            <a:pPr marL="288925" indent="-288925">
              <a:lnSpc>
                <a:spcPct val="80000"/>
              </a:lnSpc>
              <a:spcBef>
                <a:spcPct val="20000"/>
              </a:spcBef>
              <a:buClr>
                <a:schemeClr val="tx2"/>
              </a:buClr>
              <a:buSzPct val="85000"/>
              <a:buBlip>
                <a:blip r:embed="rId4"/>
              </a:buBlip>
            </a:pPr>
            <a:r>
              <a:rPr kumimoji="0" lang="ja-JP" altLang="en-US" sz="1400"/>
              <a:t>サイドバイサイド</a:t>
            </a:r>
          </a:p>
          <a:p>
            <a:pPr marL="288925" indent="-288925">
              <a:lnSpc>
                <a:spcPct val="80000"/>
              </a:lnSpc>
              <a:spcBef>
                <a:spcPct val="20000"/>
              </a:spcBef>
              <a:buClr>
                <a:schemeClr val="tx2"/>
              </a:buClr>
              <a:buSzPct val="85000"/>
            </a:pPr>
            <a:r>
              <a:rPr kumimoji="0" lang="ja-JP" altLang="en-US" sz="1400"/>
              <a:t>	インストール</a:t>
            </a:r>
          </a:p>
          <a:p>
            <a:pPr marL="288925" indent="-288925">
              <a:lnSpc>
                <a:spcPct val="80000"/>
              </a:lnSpc>
              <a:spcBef>
                <a:spcPct val="20000"/>
              </a:spcBef>
              <a:buClr>
                <a:schemeClr val="tx2"/>
              </a:buClr>
              <a:buSzPct val="85000"/>
              <a:buBlip>
                <a:blip r:embed="rId4"/>
              </a:buBlip>
            </a:pPr>
            <a:r>
              <a:rPr kumimoji="0" lang="ja-JP" altLang="en-US" sz="1400"/>
              <a:t>アイドル時にシェル</a:t>
            </a:r>
          </a:p>
          <a:p>
            <a:pPr marL="288925" indent="-288925">
              <a:lnSpc>
                <a:spcPct val="80000"/>
              </a:lnSpc>
              <a:spcBef>
                <a:spcPct val="20000"/>
              </a:spcBef>
              <a:buClr>
                <a:schemeClr val="tx2"/>
              </a:buClr>
              <a:buSzPct val="85000"/>
            </a:pPr>
            <a:r>
              <a:rPr kumimoji="0" lang="ja-JP" altLang="en-US" sz="1400"/>
              <a:t>	アンロード可能に</a:t>
            </a:r>
          </a:p>
        </p:txBody>
      </p:sp>
      <p:sp>
        <p:nvSpPr>
          <p:cNvPr id="35880" name="Text Box 40"/>
          <p:cNvSpPr txBox="1">
            <a:spLocks noChangeArrowheads="1"/>
          </p:cNvSpPr>
          <p:nvPr/>
        </p:nvSpPr>
        <p:spPr bwMode="auto">
          <a:xfrm>
            <a:off x="3989472" y="4016207"/>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a:effectLst>
                  <a:outerShdw blurRad="38100" dist="38100" dir="2700000" algn="tl">
                    <a:srgbClr val="C0C0C0"/>
                  </a:outerShdw>
                </a:effectLst>
              </a:rPr>
              <a:t>76%</a:t>
            </a:r>
          </a:p>
        </p:txBody>
      </p:sp>
      <p:sp>
        <p:nvSpPr>
          <p:cNvPr id="35881" name="Text Box 41"/>
          <p:cNvSpPr txBox="1">
            <a:spLocks noChangeArrowheads="1"/>
          </p:cNvSpPr>
          <p:nvPr/>
        </p:nvSpPr>
        <p:spPr bwMode="auto">
          <a:xfrm>
            <a:off x="6510422" y="3873332"/>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dirty="0">
                <a:effectLst>
                  <a:outerShdw blurRad="38100" dist="38100" dir="2700000" algn="tl">
                    <a:srgbClr val="C0C0C0"/>
                  </a:outerShdw>
                </a:effectLst>
              </a:rPr>
              <a:t>24%</a:t>
            </a:r>
          </a:p>
        </p:txBody>
      </p:sp>
      <p:sp>
        <p:nvSpPr>
          <p:cNvPr id="35882" name="AutoShape 42"/>
          <p:cNvSpPr>
            <a:spLocks noChangeArrowheads="1"/>
          </p:cNvSpPr>
          <p:nvPr/>
        </p:nvSpPr>
        <p:spPr bwMode="auto">
          <a:xfrm>
            <a:off x="2032001" y="2473152"/>
            <a:ext cx="3357563" cy="495300"/>
          </a:xfrm>
          <a:prstGeom prst="roundRect">
            <a:avLst>
              <a:gd name="adj" fmla="val 16667"/>
            </a:avLst>
          </a:prstGeom>
          <a:solidFill>
            <a:schemeClr val="hlink"/>
          </a:solidFill>
          <a:ln w="12700" algn="ctr">
            <a:solidFill>
              <a:schemeClr val="tx1"/>
            </a:solidFill>
            <a:round/>
            <a:headEnd/>
            <a:tailEnd/>
          </a:ln>
          <a:effectLst/>
        </p:spPr>
        <p:txBody>
          <a:bodyPr wrap="none" anchor="ctr"/>
          <a:lstStyle/>
          <a:p>
            <a:pPr algn="ctr"/>
            <a:r>
              <a:rPr kumimoji="0" lang="ja-JP" altLang="en-US" sz="2400" b="1" dirty="0">
                <a:effectLst>
                  <a:outerShdw blurRad="38100" dist="38100" dir="2700000" algn="tl">
                    <a:srgbClr val="000000"/>
                  </a:outerShdw>
                </a:effectLst>
              </a:rPr>
              <a:t>計画可能なリブート</a:t>
            </a:r>
            <a:r>
              <a:rPr kumimoji="0" lang="en-US" altLang="ja-JP" sz="2400" b="1" dirty="0">
                <a:effectLst>
                  <a:outerShdw blurRad="38100" dist="38100" dir="2700000" algn="tl">
                    <a:srgbClr val="000000"/>
                  </a:outerShdw>
                </a:effectLst>
              </a:rPr>
              <a:t>: 76%</a:t>
            </a:r>
          </a:p>
        </p:txBody>
      </p:sp>
      <p:sp>
        <p:nvSpPr>
          <p:cNvPr id="35883" name="AutoShape 43"/>
          <p:cNvSpPr>
            <a:spLocks noChangeArrowheads="1"/>
          </p:cNvSpPr>
          <p:nvPr>
            <p:custDataLst>
              <p:tags r:id="rId1"/>
            </p:custDataLst>
          </p:nvPr>
        </p:nvSpPr>
        <p:spPr bwMode="auto">
          <a:xfrm>
            <a:off x="6675438" y="2473152"/>
            <a:ext cx="3467100" cy="495300"/>
          </a:xfrm>
          <a:prstGeom prst="roundRect">
            <a:avLst>
              <a:gd name="adj" fmla="val 16667"/>
            </a:avLst>
          </a:prstGeom>
          <a:solidFill>
            <a:srgbClr val="E81123"/>
          </a:solidFill>
          <a:ln w="12700" algn="ctr">
            <a:noFill/>
            <a:round/>
            <a:headEnd/>
            <a:tailEnd/>
          </a:ln>
          <a:effectLst/>
          <a:extLst>
            <a:ext uri="{91240B29-F687-4F45-9708-019B960494DF}">
              <a14:hiddenLine xmlns:a14="http://schemas.microsoft.com/office/drawing/2010/main" w="12700" algn="ctr">
                <a:solidFill>
                  <a:schemeClr val="tx1"/>
                </a:solidFill>
                <a:round/>
                <a:headEnd/>
                <a:tailEnd/>
              </a14:hiddenLine>
            </a:ext>
          </a:extLst>
        </p:spPr>
        <p:txBody>
          <a:bodyPr wrap="none" anchor="ctr"/>
          <a:lstStyle/>
          <a:p>
            <a:pPr algn="ctr"/>
            <a:r>
              <a:rPr kumimoji="0" lang="ja-JP" altLang="en-US" sz="2400" b="1">
                <a:solidFill>
                  <a:srgbClr val="FFFFFF"/>
                </a:solidFill>
                <a:effectLst>
                  <a:outerShdw blurRad="38100" dist="38100" dir="2700000" algn="tl">
                    <a:srgbClr val="000000"/>
                  </a:outerShdw>
                </a:effectLst>
              </a:rPr>
              <a:t>計画外のリブート</a:t>
            </a:r>
            <a:r>
              <a:rPr kumimoji="0" lang="en-US" altLang="ja-JP" sz="2400" b="1">
                <a:solidFill>
                  <a:srgbClr val="FFFFFF"/>
                </a:solidFill>
                <a:effectLst>
                  <a:outerShdw blurRad="38100" dist="38100" dir="2700000" algn="tl">
                    <a:srgbClr val="000000"/>
                  </a:outerShdw>
                </a:effectLst>
              </a:rPr>
              <a:t>: 24%</a:t>
            </a:r>
          </a:p>
        </p:txBody>
      </p:sp>
      <p:cxnSp>
        <p:nvCxnSpPr>
          <p:cNvPr id="35884" name="AutoShape 44"/>
          <p:cNvCxnSpPr>
            <a:cxnSpLocks noChangeShapeType="1"/>
            <a:stCxn id="35847" idx="0"/>
            <a:endCxn id="35847" idx="0"/>
          </p:cNvCxnSpPr>
          <p:nvPr/>
        </p:nvCxnSpPr>
        <p:spPr bwMode="auto">
          <a:xfrm>
            <a:off x="3817938" y="442913"/>
            <a:ext cx="0" cy="0"/>
          </a:xfrm>
          <a:prstGeom prst="straightConnector1">
            <a:avLst/>
          </a:prstGeom>
          <a:noFill/>
          <a:ln w="12700">
            <a:noFill/>
            <a:round/>
            <a:headEnd/>
            <a:tailEnd type="triangle" w="med" len="med"/>
          </a:ln>
          <a:effectLst/>
        </p:spPr>
      </p:cxnSp>
      <p:cxnSp>
        <p:nvCxnSpPr>
          <p:cNvPr id="35885" name="AutoShape 45"/>
          <p:cNvCxnSpPr>
            <a:cxnSpLocks noChangeShapeType="1"/>
          </p:cNvCxnSpPr>
          <p:nvPr/>
        </p:nvCxnSpPr>
        <p:spPr bwMode="auto">
          <a:xfrm>
            <a:off x="7427913" y="4441657"/>
            <a:ext cx="0" cy="0"/>
          </a:xfrm>
          <a:prstGeom prst="straightConnector1">
            <a:avLst/>
          </a:prstGeom>
          <a:noFill/>
          <a:ln w="12700">
            <a:noFill/>
            <a:round/>
            <a:headEnd/>
            <a:tailEnd type="triangle" w="med" len="med"/>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タスク管理</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096000" y="3071810"/>
            <a:ext cx="2638444" cy="164307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4" name="正方形/長方形 23"/>
          <p:cNvSpPr/>
          <p:nvPr/>
        </p:nvSpPr>
        <p:spPr bwMode="auto">
          <a:xfrm>
            <a:off x="6096000" y="4786322"/>
            <a:ext cx="2643206"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2</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8810644" y="4572008"/>
            <a:ext cx="1714512" cy="10001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2" name="正方形/長方形 21"/>
          <p:cNvSpPr/>
          <p:nvPr/>
        </p:nvSpPr>
        <p:spPr bwMode="auto">
          <a:xfrm>
            <a:off x="1952596" y="5643578"/>
            <a:ext cx="2786082"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2</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正方形/長方形 22"/>
          <p:cNvSpPr/>
          <p:nvPr/>
        </p:nvSpPr>
        <p:spPr bwMode="auto">
          <a:xfrm>
            <a:off x="1952596" y="3071810"/>
            <a:ext cx="2786082" cy="250033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1</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7" name="コンテンツ プレースホルダ 6"/>
          <p:cNvSpPr>
            <a:spLocks noGrp="1"/>
          </p:cNvSpPr>
          <p:nvPr>
            <p:ph sz="quarter" idx="10"/>
          </p:nvPr>
        </p:nvSpPr>
        <p:spPr/>
        <p:txBody>
          <a:bodyPr/>
          <a:lstStyle/>
          <a:p>
            <a:r>
              <a:rPr kumimoji="1" lang="ja-JP" altLang="en-US" dirty="0"/>
              <a:t>シングルタスク </a:t>
            </a:r>
            <a:r>
              <a:rPr kumimoji="1" lang="en-US" altLang="ja-JP" dirty="0"/>
              <a:t>(MS-DOS)</a:t>
            </a:r>
          </a:p>
          <a:p>
            <a:pPr lvl="1"/>
            <a:r>
              <a:rPr kumimoji="1" lang="ja-JP" altLang="en-US" dirty="0"/>
              <a:t>タスクは</a:t>
            </a:r>
            <a:r>
              <a:rPr kumimoji="1" lang="en-US" altLang="ja-JP" dirty="0"/>
              <a:t>1</a:t>
            </a:r>
            <a:r>
              <a:rPr kumimoji="1" lang="ja-JP" altLang="en-US" dirty="0"/>
              <a:t>度に</a:t>
            </a:r>
            <a:r>
              <a:rPr kumimoji="1" lang="en-US" altLang="ja-JP" dirty="0"/>
              <a:t>1</a:t>
            </a:r>
            <a:r>
              <a:rPr kumimoji="1" lang="ja-JP" altLang="en-US" dirty="0" err="1"/>
              <a:t>つしか</a:t>
            </a:r>
            <a:r>
              <a:rPr kumimoji="1" lang="ja-JP" altLang="en-US" dirty="0"/>
              <a:t>実行できない</a:t>
            </a:r>
          </a:p>
        </p:txBody>
      </p:sp>
      <p:sp>
        <p:nvSpPr>
          <p:cNvPr id="5" name="タイトル 4"/>
          <p:cNvSpPr>
            <a:spLocks noGrp="1"/>
          </p:cNvSpPr>
          <p:nvPr>
            <p:ph type="title"/>
          </p:nvPr>
        </p:nvSpPr>
        <p:spPr/>
        <p:txBody>
          <a:bodyPr/>
          <a:lstStyle/>
          <a:p>
            <a:r>
              <a:rPr lang="ja-JP" altLang="en-US" dirty="0"/>
              <a:t>マルチタスク</a:t>
            </a:r>
            <a:endParaRPr kumimoji="1" lang="ja-JP" altLang="en-US" dirty="0"/>
          </a:p>
        </p:txBody>
      </p:sp>
      <p:sp>
        <p:nvSpPr>
          <p:cNvPr id="8" name="コンテンツ プレースホルダ 7"/>
          <p:cNvSpPr>
            <a:spLocks noGrp="1"/>
          </p:cNvSpPr>
          <p:nvPr>
            <p:ph sz="half" idx="4294967295"/>
          </p:nvPr>
        </p:nvSpPr>
        <p:spPr>
          <a:xfrm>
            <a:off x="6705600" y="1411288"/>
            <a:ext cx="5486400" cy="2130425"/>
          </a:xfrm>
        </p:spPr>
        <p:txBody>
          <a:bodyPr/>
          <a:lstStyle/>
          <a:p>
            <a:r>
              <a:rPr kumimoji="1" lang="ja-JP" altLang="en-US" dirty="0"/>
              <a:t>マルチタスク </a:t>
            </a:r>
            <a:r>
              <a:rPr kumimoji="1" lang="en-US" altLang="ja-JP" dirty="0"/>
              <a:t>(Windows)</a:t>
            </a:r>
          </a:p>
          <a:p>
            <a:pPr lvl="1"/>
            <a:r>
              <a:rPr kumimoji="1" lang="ja-JP" altLang="en-US" dirty="0"/>
              <a:t>タスクを同時に複数実行するように努力する</a:t>
            </a:r>
          </a:p>
        </p:txBody>
      </p:sp>
      <p:sp>
        <p:nvSpPr>
          <p:cNvPr id="9" name="角丸四角形 8"/>
          <p:cNvSpPr/>
          <p:nvPr>
            <p:custDataLst>
              <p:tags r:id="rId1"/>
            </p:custDataLst>
          </p:nvPr>
        </p:nvSpPr>
        <p:spPr bwMode="auto">
          <a:xfrm>
            <a:off x="2488381"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0" name="角丸四角形 9"/>
          <p:cNvSpPr/>
          <p:nvPr>
            <p:custDataLst>
              <p:tags r:id="rId2"/>
            </p:custDataLst>
          </p:nvPr>
        </p:nvSpPr>
        <p:spPr bwMode="auto">
          <a:xfrm>
            <a:off x="2488381"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1" name="下矢印 10"/>
          <p:cNvSpPr/>
          <p:nvPr/>
        </p:nvSpPr>
        <p:spPr bwMode="auto">
          <a:xfrm>
            <a:off x="3095604"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custDataLst>
              <p:tags r:id="rId3"/>
            </p:custDataLst>
          </p:nvPr>
        </p:nvSpPr>
        <p:spPr bwMode="auto">
          <a:xfrm>
            <a:off x="2488381" y="5786454"/>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15" name="角丸四角形 14"/>
          <p:cNvSpPr/>
          <p:nvPr>
            <p:custDataLst>
              <p:tags r:id="rId4"/>
            </p:custDataLst>
          </p:nvPr>
        </p:nvSpPr>
        <p:spPr bwMode="auto">
          <a:xfrm>
            <a:off x="6631785"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6" name="角丸四角形 15"/>
          <p:cNvSpPr/>
          <p:nvPr>
            <p:custDataLst>
              <p:tags r:id="rId5"/>
            </p:custDataLst>
          </p:nvPr>
        </p:nvSpPr>
        <p:spPr bwMode="auto">
          <a:xfrm>
            <a:off x="6631785"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7" name="下矢印 16"/>
          <p:cNvSpPr/>
          <p:nvPr/>
        </p:nvSpPr>
        <p:spPr bwMode="auto">
          <a:xfrm>
            <a:off x="7239008"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custDataLst>
              <p:tags r:id="rId6"/>
            </p:custDataLst>
          </p:nvPr>
        </p:nvSpPr>
        <p:spPr bwMode="auto">
          <a:xfrm>
            <a:off x="6631785" y="4929198"/>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21" name="角丸四角形吹き出し 20"/>
          <p:cNvSpPr/>
          <p:nvPr>
            <p:custDataLst>
              <p:tags r:id="rId7"/>
            </p:custDataLst>
          </p:nvPr>
        </p:nvSpPr>
        <p:spPr bwMode="auto">
          <a:xfrm>
            <a:off x="8882082" y="3214686"/>
            <a:ext cx="1785918" cy="857256"/>
          </a:xfrm>
          <a:prstGeom prst="wedgeRoundRectCallout">
            <a:avLst>
              <a:gd name="adj1" fmla="val -46176"/>
              <a:gd name="adj2" fmla="val 8759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Printer </a:t>
            </a:r>
            <a:r>
              <a:rPr lang="ja-JP" altLang="en-US" sz="1600" dirty="0">
                <a:solidFill>
                  <a:srgbClr val="FFFFFF"/>
                </a:solidFill>
                <a:effectLst>
                  <a:outerShdw blurRad="38100" dist="38100" dir="2700000" algn="tl">
                    <a:srgbClr val="000000">
                      <a:alpha val="43137"/>
                    </a:srgbClr>
                  </a:outerShdw>
                </a:effectLst>
                <a:latin typeface="+mj-lt"/>
              </a:rPr>
              <a:t>処理はバックグラウンドへ</a:t>
            </a:r>
          </a:p>
        </p:txBody>
      </p:sp>
      <p:sp>
        <p:nvSpPr>
          <p:cNvPr id="28" name="下矢印 27"/>
          <p:cNvSpPr/>
          <p:nvPr/>
        </p:nvSpPr>
        <p:spPr bwMode="auto">
          <a:xfrm rot="18686265">
            <a:off x="8407784" y="4532491"/>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9" name="角丸四角形 28"/>
          <p:cNvSpPr/>
          <p:nvPr>
            <p:custDataLst>
              <p:tags r:id="rId8"/>
            </p:custDataLst>
          </p:nvPr>
        </p:nvSpPr>
        <p:spPr bwMode="auto">
          <a:xfrm>
            <a:off x="8917801" y="4786322"/>
            <a:ext cx="1500198"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0" name="角丸四角形 29"/>
          <p:cNvSpPr/>
          <p:nvPr>
            <p:custDataLst>
              <p:tags r:id="rId9"/>
            </p:custDataLst>
          </p:nvPr>
        </p:nvSpPr>
        <p:spPr bwMode="auto">
          <a:xfrm>
            <a:off x="2488381" y="5000636"/>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1" name="下矢印 30"/>
          <p:cNvSpPr/>
          <p:nvPr/>
        </p:nvSpPr>
        <p:spPr bwMode="auto">
          <a:xfrm>
            <a:off x="3095604" y="4714884"/>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4" name="角丸四角形吹き出し 13"/>
          <p:cNvSpPr/>
          <p:nvPr>
            <p:custDataLst>
              <p:tags r:id="rId10"/>
            </p:custDataLst>
          </p:nvPr>
        </p:nvSpPr>
        <p:spPr bwMode="auto">
          <a:xfrm>
            <a:off x="4595802" y="5429264"/>
            <a:ext cx="1500198" cy="857256"/>
          </a:xfrm>
          <a:prstGeom prst="wedgeRoundRectCallout">
            <a:avLst>
              <a:gd name="adj1" fmla="val -107721"/>
              <a:gd name="adj2" fmla="val -2968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600" dirty="0">
                <a:solidFill>
                  <a:srgbClr val="FFFFFF"/>
                </a:solidFill>
                <a:effectLst>
                  <a:outerShdw blurRad="38100" dist="38100" dir="2700000" algn="tl">
                    <a:srgbClr val="000000">
                      <a:alpha val="43137"/>
                    </a:srgbClr>
                  </a:outerShdw>
                </a:effectLst>
                <a:latin typeface="+mj-lt"/>
              </a:rPr>
              <a:t>印刷が終わるまで待ち</a:t>
            </a:r>
          </a:p>
        </p:txBody>
      </p:sp>
      <p:pic>
        <p:nvPicPr>
          <p:cNvPr id="1026"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2024035" y="4891078"/>
            <a:ext cx="490533" cy="566792"/>
          </a:xfrm>
          <a:prstGeom prst="rect">
            <a:avLst/>
          </a:prstGeom>
          <a:noFill/>
        </p:spPr>
      </p:pic>
      <p:pic>
        <p:nvPicPr>
          <p:cNvPr id="32"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9748872" y="4043336"/>
            <a:ext cx="704847" cy="8144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 8"/>
          <p:cNvSpPr>
            <a:spLocks noGrp="1"/>
          </p:cNvSpPr>
          <p:nvPr>
            <p:ph sz="quarter" idx="10"/>
          </p:nvPr>
        </p:nvSpPr>
        <p:spPr/>
        <p:txBody>
          <a:bodyPr>
            <a:normAutofit fontScale="77500" lnSpcReduction="20000"/>
          </a:bodyPr>
          <a:lstStyle/>
          <a:p>
            <a:r>
              <a:rPr kumimoji="1" lang="ja-JP" altLang="en-US" dirty="0"/>
              <a:t>サービス </a:t>
            </a:r>
            <a:r>
              <a:rPr kumimoji="1" lang="en-US" altLang="ja-JP" dirty="0"/>
              <a:t>(UNIX</a:t>
            </a:r>
            <a:r>
              <a:rPr kumimoji="1" lang="ja-JP" altLang="en-US" dirty="0"/>
              <a:t>では</a:t>
            </a:r>
            <a:r>
              <a:rPr lang="en-US" altLang="ja-JP" dirty="0"/>
              <a:t>daemon)</a:t>
            </a:r>
            <a:endParaRPr kumimoji="1" lang="en-US" altLang="ja-JP" dirty="0"/>
          </a:p>
          <a:p>
            <a:pPr lvl="1"/>
            <a:r>
              <a:rPr lang="ja-JP" altLang="en-US" dirty="0"/>
              <a:t>バックグラウンドで動作</a:t>
            </a:r>
            <a:endParaRPr lang="en-US" altLang="ja-JP" dirty="0"/>
          </a:p>
          <a:p>
            <a:pPr lvl="2"/>
            <a:r>
              <a:rPr lang="en-US" altLang="ja-JP" dirty="0"/>
              <a:t>Longhorn Kernel </a:t>
            </a:r>
            <a:r>
              <a:rPr lang="ja-JP" altLang="en-US" dirty="0"/>
              <a:t>では </a:t>
            </a:r>
            <a:r>
              <a:rPr lang="en-US" altLang="ja-JP" dirty="0"/>
              <a:t>Session 0 </a:t>
            </a:r>
            <a:r>
              <a:rPr lang="ja-JP" altLang="en-US" dirty="0"/>
              <a:t>で動作する</a:t>
            </a:r>
            <a:endParaRPr lang="en-US" altLang="ja-JP" dirty="0"/>
          </a:p>
          <a:p>
            <a:pPr lvl="1"/>
            <a:r>
              <a:rPr lang="en-US" altLang="ja-JP" dirty="0"/>
              <a:t>OS</a:t>
            </a:r>
            <a:r>
              <a:rPr lang="ja-JP" altLang="en-US" dirty="0"/>
              <a:t>起動後に自動的に開始される</a:t>
            </a:r>
            <a:endParaRPr lang="en-US" altLang="ja-JP" dirty="0"/>
          </a:p>
          <a:p>
            <a:pPr lvl="1"/>
            <a:r>
              <a:rPr lang="en-US" altLang="ja-JP" dirty="0"/>
              <a:t>OS</a:t>
            </a:r>
            <a:r>
              <a:rPr lang="ja-JP" altLang="en-US" dirty="0"/>
              <a:t>停止時まで動作する</a:t>
            </a:r>
            <a:endParaRPr lang="en-US" altLang="ja-JP" dirty="0"/>
          </a:p>
          <a:p>
            <a:pPr lvl="1"/>
            <a:r>
              <a:rPr kumimoji="1" lang="ja-JP" altLang="en-US" dirty="0"/>
              <a:t>サーバー的な動作をする</a:t>
            </a:r>
            <a:endParaRPr kumimoji="1" lang="en-US" altLang="ja-JP" dirty="0"/>
          </a:p>
          <a:p>
            <a:pPr lvl="1"/>
            <a:endParaRPr kumimoji="1" lang="en-US" altLang="ja-JP" dirty="0"/>
          </a:p>
          <a:p>
            <a:r>
              <a:rPr kumimoji="1" lang="ja-JP" altLang="en-US" dirty="0"/>
              <a:t>ユーザーアプリケーション</a:t>
            </a:r>
            <a:endParaRPr kumimoji="1" lang="en-US" altLang="ja-JP" dirty="0"/>
          </a:p>
          <a:p>
            <a:pPr lvl="1"/>
            <a:r>
              <a:rPr lang="ja-JP" altLang="en-US" dirty="0"/>
              <a:t>フォアグランドで動作</a:t>
            </a:r>
            <a:endParaRPr lang="en-US" altLang="ja-JP" dirty="0"/>
          </a:p>
          <a:p>
            <a:pPr lvl="2"/>
            <a:r>
              <a:rPr lang="en-US" altLang="ja-JP" dirty="0"/>
              <a:t>Longhorn Kernel </a:t>
            </a:r>
            <a:r>
              <a:rPr lang="ja-JP" altLang="en-US" dirty="0"/>
              <a:t>では </a:t>
            </a:r>
            <a:r>
              <a:rPr lang="en-US" altLang="ja-JP" dirty="0"/>
              <a:t>Session 1</a:t>
            </a:r>
            <a:r>
              <a:rPr lang="ja-JP" altLang="en-US" dirty="0"/>
              <a:t>以降</a:t>
            </a:r>
            <a:r>
              <a:rPr lang="en-US" altLang="ja-JP" dirty="0"/>
              <a:t> </a:t>
            </a:r>
            <a:r>
              <a:rPr lang="ja-JP" altLang="en-US" dirty="0"/>
              <a:t>で動作する</a:t>
            </a:r>
            <a:endParaRPr lang="en-US" altLang="ja-JP" dirty="0"/>
          </a:p>
          <a:p>
            <a:pPr lvl="1"/>
            <a:r>
              <a:rPr lang="ja-JP" altLang="en-US" dirty="0"/>
              <a:t>ユーザー自身が起動させる</a:t>
            </a:r>
            <a:endParaRPr lang="en-US" altLang="ja-JP" dirty="0"/>
          </a:p>
          <a:p>
            <a:pPr lvl="2"/>
            <a:r>
              <a:rPr kumimoji="1" lang="en-US" altLang="ja-JP" dirty="0"/>
              <a:t>OS</a:t>
            </a:r>
            <a:r>
              <a:rPr kumimoji="1" lang="ja-JP" altLang="en-US" dirty="0"/>
              <a:t>起動後に起動させる場合もある</a:t>
            </a:r>
            <a:endParaRPr kumimoji="1" lang="en-US" altLang="ja-JP" dirty="0"/>
          </a:p>
          <a:p>
            <a:pPr lvl="1"/>
            <a:r>
              <a:rPr lang="en-US" altLang="ja-JP" dirty="0"/>
              <a:t>UI </a:t>
            </a:r>
            <a:r>
              <a:rPr lang="ja-JP" altLang="en-US" dirty="0"/>
              <a:t>をもつ</a:t>
            </a:r>
            <a:endParaRPr kumimoji="1" lang="en-US" altLang="ja-JP" dirty="0"/>
          </a:p>
          <a:p>
            <a:pPr lvl="2"/>
            <a:endParaRPr kumimoji="1" lang="ja-JP" altLang="en-US" dirty="0"/>
          </a:p>
        </p:txBody>
      </p:sp>
      <p:sp>
        <p:nvSpPr>
          <p:cNvPr id="8" name="タイトル 7"/>
          <p:cNvSpPr>
            <a:spLocks noGrp="1"/>
          </p:cNvSpPr>
          <p:nvPr>
            <p:ph type="title"/>
          </p:nvPr>
        </p:nvSpPr>
        <p:spPr/>
        <p:txBody>
          <a:bodyPr/>
          <a:lstStyle/>
          <a:p>
            <a:r>
              <a:rPr kumimoji="1" lang="en-US" altLang="ja-JP" dirty="0"/>
              <a:t>2</a:t>
            </a:r>
            <a:r>
              <a:rPr kumimoji="1" lang="ja-JP" altLang="en-US" dirty="0"/>
              <a:t>種類の</a:t>
            </a:r>
            <a:r>
              <a:rPr lang="ja-JP" altLang="en-US" dirty="0"/>
              <a:t>プロセス</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0"/>
          </p:nvPr>
        </p:nvSpPr>
        <p:spPr>
          <a:xfrm>
            <a:off x="519249" y="1124744"/>
            <a:ext cx="11158586" cy="5166328"/>
          </a:xfrm>
        </p:spPr>
        <p:txBody>
          <a:bodyPr>
            <a:normAutofit/>
          </a:bodyPr>
          <a:lstStyle/>
          <a:p>
            <a:r>
              <a:rPr kumimoji="1" lang="en-US" altLang="ja-JP" dirty="0"/>
              <a:t>CPU</a:t>
            </a:r>
            <a:r>
              <a:rPr kumimoji="1" lang="ja-JP" altLang="en-US" dirty="0"/>
              <a:t>の処理単位は「スレッド」</a:t>
            </a:r>
            <a:endParaRPr kumimoji="1" lang="en-US" altLang="ja-JP" dirty="0"/>
          </a:p>
          <a:p>
            <a:pPr lvl="1"/>
            <a:r>
              <a:rPr lang="ja-JP" altLang="en-US" dirty="0"/>
              <a:t>プロセス作成時に「メインスレッド」が必ず作成される</a:t>
            </a:r>
            <a:endParaRPr kumimoji="1" lang="ja-JP" altLang="en-US" dirty="0"/>
          </a:p>
        </p:txBody>
      </p:sp>
      <p:sp>
        <p:nvSpPr>
          <p:cNvPr id="6" name="タイトル 5"/>
          <p:cNvSpPr>
            <a:spLocks noGrp="1"/>
          </p:cNvSpPr>
          <p:nvPr>
            <p:ph type="title"/>
          </p:nvPr>
        </p:nvSpPr>
        <p:spPr/>
        <p:txBody>
          <a:bodyPr/>
          <a:lstStyle/>
          <a:p>
            <a:r>
              <a:rPr kumimoji="1" lang="ja-JP" altLang="en-US" dirty="0"/>
              <a:t>プロセスとスレッド</a:t>
            </a:r>
          </a:p>
        </p:txBody>
      </p:sp>
      <p:sp>
        <p:nvSpPr>
          <p:cNvPr id="8" name="正方形/​​長方形 7"/>
          <p:cNvSpPr/>
          <p:nvPr/>
        </p:nvSpPr>
        <p:spPr bwMode="auto">
          <a:xfrm>
            <a:off x="1809720"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1</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1881158"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3167042"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445292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2" name="角丸​​四角形 11"/>
          <p:cNvSpPr/>
          <p:nvPr>
            <p:custDataLst>
              <p:tags r:id="rId1"/>
            </p:custDataLst>
          </p:nvPr>
        </p:nvSpPr>
        <p:spPr bwMode="auto">
          <a:xfrm>
            <a:off x="1952596"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3" name="角丸​​四角形 12"/>
          <p:cNvSpPr/>
          <p:nvPr>
            <p:custDataLst>
              <p:tags r:id="rId2"/>
            </p:custDataLst>
          </p:nvPr>
        </p:nvSpPr>
        <p:spPr bwMode="auto">
          <a:xfrm>
            <a:off x="3238480"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4" name="角丸​​四角形 13"/>
          <p:cNvSpPr/>
          <p:nvPr>
            <p:custDataLst>
              <p:tags r:id="rId3"/>
            </p:custDataLst>
          </p:nvPr>
        </p:nvSpPr>
        <p:spPr bwMode="auto">
          <a:xfrm>
            <a:off x="452436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5" name="角丸​​四角形 14"/>
          <p:cNvSpPr/>
          <p:nvPr>
            <p:custDataLst>
              <p:tags r:id="rId4"/>
            </p:custDataLst>
          </p:nvPr>
        </p:nvSpPr>
        <p:spPr bwMode="auto">
          <a:xfrm>
            <a:off x="1881158"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24" name="正方形/​​長方形 23"/>
          <p:cNvSpPr/>
          <p:nvPr/>
        </p:nvSpPr>
        <p:spPr bwMode="auto">
          <a:xfrm>
            <a:off x="6167438"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2</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623887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7524760"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7" name="角丸​​四角形 26"/>
          <p:cNvSpPr/>
          <p:nvPr/>
        </p:nvSpPr>
        <p:spPr bwMode="auto">
          <a:xfrm>
            <a:off x="8810644"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8" name="角丸​​四角形 27"/>
          <p:cNvSpPr/>
          <p:nvPr>
            <p:custDataLst>
              <p:tags r:id="rId5"/>
            </p:custDataLst>
          </p:nvPr>
        </p:nvSpPr>
        <p:spPr bwMode="auto">
          <a:xfrm>
            <a:off x="631031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29" name="角丸​​四角形 28"/>
          <p:cNvSpPr/>
          <p:nvPr>
            <p:custDataLst>
              <p:tags r:id="rId6"/>
            </p:custDataLst>
          </p:nvPr>
        </p:nvSpPr>
        <p:spPr bwMode="auto">
          <a:xfrm>
            <a:off x="7596198"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0" name="角丸​​四角形 29"/>
          <p:cNvSpPr/>
          <p:nvPr>
            <p:custDataLst>
              <p:tags r:id="rId7"/>
            </p:custDataLst>
          </p:nvPr>
        </p:nvSpPr>
        <p:spPr bwMode="auto">
          <a:xfrm>
            <a:off x="8882082"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1" name="角丸​​四角形 30"/>
          <p:cNvSpPr/>
          <p:nvPr>
            <p:custDataLst>
              <p:tags r:id="rId8"/>
            </p:custDataLst>
          </p:nvPr>
        </p:nvSpPr>
        <p:spPr bwMode="auto">
          <a:xfrm>
            <a:off x="6238876"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32" name="角丸​​四角形 31"/>
          <p:cNvSpPr/>
          <p:nvPr>
            <p:custDataLst>
              <p:tags r:id="rId9"/>
            </p:custDataLst>
          </p:nvPr>
        </p:nvSpPr>
        <p:spPr bwMode="auto">
          <a:xfrm>
            <a:off x="1809720" y="4572009"/>
            <a:ext cx="8358246" cy="1302555"/>
          </a:xfrm>
          <a:prstGeom prst="roundRect">
            <a:avLst/>
          </a:prstGeom>
          <a:solidFill>
            <a:srgbClr val="0072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 </a:t>
            </a:r>
            <a:r>
              <a:rPr lang="ja-JP" altLang="en-US" dirty="0">
                <a:solidFill>
                  <a:srgbClr val="FFFFFF"/>
                </a:solidFill>
                <a:effectLst>
                  <a:outerShdw blurRad="38100" dist="38100" dir="2700000" algn="tl">
                    <a:srgbClr val="000000">
                      <a:alpha val="43137"/>
                    </a:srgbClr>
                  </a:outerShdw>
                </a:effectLst>
                <a:latin typeface="+mj-lt"/>
              </a:rPr>
              <a:t>スケジューラー</a:t>
            </a:r>
          </a:p>
        </p:txBody>
      </p:sp>
      <p:pic>
        <p:nvPicPr>
          <p:cNvPr id="33" name="Picture 5" descr="E:\PPTResources\Artwork_Imagery\Icons - Illustrations\_WINDOWS SERVER ICONS\Hardware\Hardware processor chip cpu.png"/>
          <p:cNvPicPr>
            <a:picLocks noChangeAspect="1" noChangeArrowheads="1"/>
          </p:cNvPicPr>
          <p:nvPr/>
        </p:nvPicPr>
        <p:blipFill>
          <a:blip r:embed="rId17" cstate="print"/>
          <a:srcRect/>
          <a:stretch>
            <a:fillRect/>
          </a:stretch>
        </p:blipFill>
        <p:spPr bwMode="auto">
          <a:xfrm>
            <a:off x="3309918" y="6215082"/>
            <a:ext cx="1000132" cy="426834"/>
          </a:xfrm>
          <a:prstGeom prst="rect">
            <a:avLst/>
          </a:prstGeom>
          <a:noFill/>
        </p:spPr>
      </p:pic>
      <p:sp>
        <p:nvSpPr>
          <p:cNvPr id="36" name="角丸​​四角形 35"/>
          <p:cNvSpPr/>
          <p:nvPr>
            <p:custDataLst>
              <p:tags r:id="rId10"/>
            </p:custDataLst>
          </p:nvPr>
        </p:nvSpPr>
        <p:spPr bwMode="auto">
          <a:xfrm>
            <a:off x="4310050"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sp>
        <p:nvSpPr>
          <p:cNvPr id="34" name="角丸​​四角形 33"/>
          <p:cNvSpPr/>
          <p:nvPr>
            <p:custDataLst>
              <p:tags r:id="rId11"/>
            </p:custDataLst>
          </p:nvPr>
        </p:nvSpPr>
        <p:spPr bwMode="auto">
          <a:xfrm>
            <a:off x="6167438"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cxnSp>
        <p:nvCxnSpPr>
          <p:cNvPr id="3" name="曲線​​コネクタ 2"/>
          <p:cNvCxnSpPr>
            <a:stCxn id="9" idx="2"/>
            <a:endCxn id="42" idx="0"/>
          </p:cNvCxnSpPr>
          <p:nvPr/>
        </p:nvCxnSpPr>
        <p:spPr>
          <a:xfrm rot="16200000" flipH="1">
            <a:off x="3675445" y="2758674"/>
            <a:ext cx="1126337" cy="3500462"/>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5" name="曲線​​コネクタ 34"/>
          <p:cNvCxnSpPr>
            <a:stCxn id="25" idx="2"/>
            <a:endCxn id="42" idx="0"/>
          </p:cNvCxnSpPr>
          <p:nvPr/>
        </p:nvCxnSpPr>
        <p:spPr>
          <a:xfrm rot="5400000">
            <a:off x="5854304" y="4080277"/>
            <a:ext cx="1126337" cy="857256"/>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7" name="曲線​​コネクタ 36"/>
          <p:cNvCxnSpPr>
            <a:stCxn id="26" idx="2"/>
            <a:endCxn id="42" idx="0"/>
          </p:cNvCxnSpPr>
          <p:nvPr/>
        </p:nvCxnSpPr>
        <p:spPr>
          <a:xfrm rot="5400000">
            <a:off x="6497246" y="3437335"/>
            <a:ext cx="1126337" cy="2143140"/>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38" name="テキスト ボックス 37"/>
          <p:cNvSpPr txBox="1"/>
          <p:nvPr/>
        </p:nvSpPr>
        <p:spPr>
          <a:xfrm>
            <a:off x="1381092" y="5786454"/>
            <a:ext cx="2357454" cy="459700"/>
          </a:xfrm>
          <a:prstGeom prst="wedgeRoundRectCallout">
            <a:avLst>
              <a:gd name="adj1" fmla="val 107174"/>
              <a:gd name="adj2" fmla="val -14626"/>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スレッド切り替え</a:t>
            </a:r>
            <a:endParaRPr lang="en-US" altLang="ja-JP" sz="1050" dirty="0"/>
          </a:p>
          <a:p>
            <a:r>
              <a:rPr lang="en-US" altLang="ja-JP" sz="1050" i="1" dirty="0"/>
              <a:t>[System][Context Switches]</a:t>
            </a:r>
            <a:endParaRPr lang="ja-JP" altLang="en-US" sz="1050" i="1" dirty="0"/>
          </a:p>
        </p:txBody>
      </p:sp>
      <p:sp>
        <p:nvSpPr>
          <p:cNvPr id="41" name="テキスト ボックス 40"/>
          <p:cNvSpPr txBox="1"/>
          <p:nvPr/>
        </p:nvSpPr>
        <p:spPr>
          <a:xfrm>
            <a:off x="4881554" y="2302663"/>
            <a:ext cx="1071570" cy="280928"/>
          </a:xfrm>
          <a:prstGeom prst="wedgeRoundRectCallout">
            <a:avLst>
              <a:gd name="adj1" fmla="val -67721"/>
              <a:gd name="adj2" fmla="val -14761"/>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ja-JP" sz="1050" dirty="0"/>
              <a:t>[Process]</a:t>
            </a:r>
            <a:endParaRPr lang="ja-JP" altLang="en-US" sz="1050" dirty="0"/>
          </a:p>
        </p:txBody>
      </p:sp>
      <p:sp>
        <p:nvSpPr>
          <p:cNvPr id="42" name="正方形/​​長方形 41"/>
          <p:cNvSpPr/>
          <p:nvPr>
            <p:custDataLst>
              <p:tags r:id="rId12"/>
            </p:custDataLst>
          </p:nvPr>
        </p:nvSpPr>
        <p:spPr bwMode="auto">
          <a:xfrm>
            <a:off x="3917141" y="5072074"/>
            <a:ext cx="4143404" cy="714380"/>
          </a:xfrm>
          <a:prstGeom prst="rect">
            <a:avLst/>
          </a:prstGeom>
          <a:solidFill>
            <a:srgbClr val="FF8C00"/>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000000"/>
                </a:solidFill>
                <a:effectLst>
                  <a:outerShdw blurRad="38100" dist="38100" dir="2700000" algn="tl">
                    <a:srgbClr val="000000">
                      <a:alpha val="43137"/>
                    </a:srgbClr>
                  </a:outerShdw>
                </a:effectLst>
                <a:latin typeface="+mj-lt"/>
              </a:rPr>
              <a:t>Processor Queue</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46" name="正方形/​​長方形 45"/>
          <p:cNvSpPr/>
          <p:nvPr>
            <p:custDataLst>
              <p:tags r:id="rId13"/>
            </p:custDataLst>
          </p:nvPr>
        </p:nvSpPr>
        <p:spPr bwMode="auto">
          <a:xfrm>
            <a:off x="4381488"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1:</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0" name="正方形/​​長方形 49"/>
          <p:cNvSpPr/>
          <p:nvPr>
            <p:custDataLst>
              <p:tags r:id="rId14"/>
            </p:custDataLst>
          </p:nvPr>
        </p:nvSpPr>
        <p:spPr bwMode="auto">
          <a:xfrm>
            <a:off x="5238744"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1" name="正方形/​​長方形 50"/>
          <p:cNvSpPr/>
          <p:nvPr>
            <p:custDataLst>
              <p:tags r:id="rId15"/>
            </p:custDataLst>
          </p:nvPr>
        </p:nvSpPr>
        <p:spPr bwMode="auto">
          <a:xfrm>
            <a:off x="6096000"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2</a:t>
            </a:r>
            <a:endParaRPr lang="ja-JP" altLang="en-US" sz="1050" dirty="0">
              <a:solidFill>
                <a:srgbClr val="FFFFFF"/>
              </a:solidFill>
              <a:effectLst>
                <a:outerShdw blurRad="38100" dist="38100" dir="2700000" algn="tl">
                  <a:srgbClr val="000000">
                    <a:alpha val="43137"/>
                  </a:srgbClr>
                </a:outerShdw>
              </a:effectLst>
              <a:latin typeface="+mj-lt"/>
            </a:endParaRPr>
          </a:p>
        </p:txBody>
      </p:sp>
      <p:cxnSp>
        <p:nvCxnSpPr>
          <p:cNvPr id="52" name="曲線​​コネクタ 51"/>
          <p:cNvCxnSpPr>
            <a:stCxn id="46" idx="2"/>
            <a:endCxn id="36" idx="0"/>
          </p:cNvCxnSpPr>
          <p:nvPr/>
        </p:nvCxnSpPr>
        <p:spPr>
          <a:xfrm rot="16200000" flipH="1">
            <a:off x="4738678"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5" name="曲線​​コネクタ 54"/>
          <p:cNvCxnSpPr>
            <a:stCxn id="50" idx="2"/>
            <a:endCxn id="36" idx="0"/>
          </p:cNvCxnSpPr>
          <p:nvPr/>
        </p:nvCxnSpPr>
        <p:spPr>
          <a:xfrm rot="5400000">
            <a:off x="5167306"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8" name="曲線​​コネクタ 57"/>
          <p:cNvCxnSpPr>
            <a:stCxn id="51" idx="2"/>
            <a:endCxn id="34" idx="0"/>
          </p:cNvCxnSpPr>
          <p:nvPr/>
        </p:nvCxnSpPr>
        <p:spPr>
          <a:xfrm rot="16200000" flipH="1">
            <a:off x="6524628" y="5607859"/>
            <a:ext cx="500066" cy="571504"/>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61" name="テキスト ボックス 60"/>
          <p:cNvSpPr txBox="1"/>
          <p:nvPr/>
        </p:nvSpPr>
        <p:spPr>
          <a:xfrm>
            <a:off x="7453322" y="4929198"/>
            <a:ext cx="2571768" cy="459700"/>
          </a:xfrm>
          <a:prstGeom prst="wedgeRoundRectCallout">
            <a:avLst>
              <a:gd name="adj1" fmla="val -69342"/>
              <a:gd name="adj2" fmla="val 45532"/>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実行準備スレッド</a:t>
            </a:r>
            <a:br>
              <a:rPr lang="en-US" altLang="ja-JP" sz="1050" dirty="0"/>
            </a:br>
            <a:r>
              <a:rPr lang="en-US" altLang="ja-JP" sz="1050" i="1" dirty="0"/>
              <a:t>[System][Processor Queue Length]</a:t>
            </a:r>
            <a:endParaRPr lang="ja-JP" altLang="en-US" sz="105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lstStyle/>
          <a:p>
            <a:r>
              <a:rPr kumimoji="1" lang="ja-JP" altLang="en-US" dirty="0"/>
              <a:t>スレッドの状態遷移</a:t>
            </a:r>
            <a:endParaRPr kumimoji="1" lang="en-US" altLang="ja-JP" dirty="0"/>
          </a:p>
          <a:p>
            <a:pPr lvl="1"/>
            <a:r>
              <a:rPr lang="ja-JP" altLang="en-US" dirty="0"/>
              <a:t>イベント </a:t>
            </a:r>
            <a:r>
              <a:rPr lang="en-US" altLang="ja-JP" dirty="0"/>
              <a:t>(</a:t>
            </a:r>
            <a:r>
              <a:rPr lang="ja-JP" altLang="en-US" dirty="0"/>
              <a:t>ハードウェア割り込みなど</a:t>
            </a:r>
            <a:r>
              <a:rPr lang="en-US" altLang="ja-JP" dirty="0"/>
              <a:t>) </a:t>
            </a:r>
            <a:r>
              <a:rPr lang="ja-JP" altLang="en-US" dirty="0"/>
              <a:t>によって状態が変化する</a:t>
            </a:r>
            <a:endParaRPr lang="en-US" altLang="ja-JP" dirty="0"/>
          </a:p>
          <a:p>
            <a:pPr lvl="1"/>
            <a:r>
              <a:rPr kumimoji="1" lang="ja-JP" altLang="en-US" dirty="0"/>
              <a:t>即座に実行されるわけではない </a:t>
            </a:r>
            <a:r>
              <a:rPr kumimoji="1" lang="en-US" altLang="ja-JP" dirty="0"/>
              <a:t>!!!</a:t>
            </a:r>
          </a:p>
          <a:p>
            <a:pPr lvl="2"/>
            <a:r>
              <a:rPr lang="ja-JP" altLang="en-US" dirty="0"/>
              <a:t>実行待ちキューに入る</a:t>
            </a:r>
            <a:endParaRPr kumimoji="1" lang="en-US" altLang="ja-JP" dirty="0"/>
          </a:p>
        </p:txBody>
      </p:sp>
      <p:sp>
        <p:nvSpPr>
          <p:cNvPr id="5" name="タイトル 4"/>
          <p:cNvSpPr>
            <a:spLocks noGrp="1"/>
          </p:cNvSpPr>
          <p:nvPr>
            <p:ph type="title"/>
          </p:nvPr>
        </p:nvSpPr>
        <p:spPr/>
        <p:txBody>
          <a:bodyPr/>
          <a:lstStyle/>
          <a:p>
            <a:r>
              <a:rPr lang="ja-JP" altLang="en-US" dirty="0"/>
              <a:t>スレッド</a:t>
            </a:r>
            <a:r>
              <a:rPr kumimoji="1" lang="ja-JP" altLang="en-US" dirty="0"/>
              <a:t>は通常 眠っている</a:t>
            </a:r>
          </a:p>
        </p:txBody>
      </p:sp>
      <p:graphicFrame>
        <p:nvGraphicFramePr>
          <p:cNvPr id="7" name="図表 6"/>
          <p:cNvGraphicFramePr/>
          <p:nvPr/>
        </p:nvGraphicFramePr>
        <p:xfrm>
          <a:off x="1809720" y="3643314"/>
          <a:ext cx="8143932"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20000"/>
          </a:bodyPr>
          <a:lstStyle/>
          <a:p>
            <a:r>
              <a:rPr kumimoji="1" lang="ja-JP" altLang="en-US" dirty="0"/>
              <a:t>各プロセス</a:t>
            </a:r>
            <a:r>
              <a:rPr kumimoji="1" lang="en-US" altLang="ja-JP" dirty="0"/>
              <a:t>/</a:t>
            </a:r>
            <a:r>
              <a:rPr kumimoji="1" lang="ja-JP" altLang="en-US" dirty="0"/>
              <a:t>スレッドには優先度がある</a:t>
            </a:r>
            <a:endParaRPr kumimoji="1" lang="en-US" altLang="ja-JP" dirty="0"/>
          </a:p>
          <a:p>
            <a:pPr lvl="1"/>
            <a:r>
              <a:rPr lang="en-US" altLang="ja-JP" dirty="0"/>
              <a:t>0-32 </a:t>
            </a:r>
            <a:r>
              <a:rPr lang="ja-JP" altLang="en-US" dirty="0"/>
              <a:t>まで</a:t>
            </a:r>
            <a:endParaRPr lang="en-US" altLang="ja-JP" dirty="0"/>
          </a:p>
          <a:p>
            <a:r>
              <a:rPr lang="ja-JP" altLang="en-US" dirty="0"/>
              <a:t>スレッドは実行待ちに入ると、優先順位に基づいて</a:t>
            </a:r>
            <a:r>
              <a:rPr lang="en-US" altLang="ja-JP" dirty="0"/>
              <a:t>CPU</a:t>
            </a:r>
            <a:r>
              <a:rPr lang="ja-JP" altLang="en-US" dirty="0"/>
              <a:t>へ処理が渡される</a:t>
            </a:r>
            <a:endParaRPr lang="en-US" altLang="ja-JP" dirty="0"/>
          </a:p>
          <a:p>
            <a:endParaRPr kumimoji="1" lang="en-US" altLang="ja-JP" dirty="0"/>
          </a:p>
          <a:p>
            <a:r>
              <a:rPr lang="ja-JP" altLang="en-US" dirty="0"/>
              <a:t>という事は </a:t>
            </a:r>
            <a:r>
              <a:rPr lang="en-US" altLang="ja-JP" dirty="0"/>
              <a:t>…</a:t>
            </a:r>
          </a:p>
          <a:p>
            <a:pPr lvl="1"/>
            <a:r>
              <a:rPr lang="ja-JP" altLang="en-US" dirty="0"/>
              <a:t>マルチスレッドの</a:t>
            </a:r>
            <a:r>
              <a:rPr lang="en-US" altLang="ja-JP" dirty="0"/>
              <a:t>Message loop </a:t>
            </a:r>
            <a:r>
              <a:rPr lang="ja-JP" altLang="en-US" dirty="0"/>
              <a:t>配下では、いつどんな優先度のスレッドが動いているかわからない</a:t>
            </a:r>
            <a:endParaRPr lang="en-US" altLang="ja-JP" dirty="0"/>
          </a:p>
          <a:p>
            <a:pPr lvl="1"/>
            <a:r>
              <a:rPr kumimoji="1" lang="en-US" altLang="ja-JP" dirty="0"/>
              <a:t>CPU</a:t>
            </a:r>
            <a:r>
              <a:rPr kumimoji="1" lang="ja-JP" altLang="en-US" dirty="0"/>
              <a:t>の数は通常</a:t>
            </a:r>
            <a:r>
              <a:rPr kumimoji="1" lang="en-US" altLang="ja-JP" dirty="0"/>
              <a:t>1-2</a:t>
            </a:r>
          </a:p>
          <a:p>
            <a:pPr lvl="1"/>
            <a:r>
              <a:rPr lang="ja-JP" altLang="en-US" dirty="0"/>
              <a:t>という事は、リアルタイムで処理することを「保障」することは論理的にはできない</a:t>
            </a:r>
            <a:endParaRPr kumimoji="1" lang="en-US" altLang="ja-JP" dirty="0"/>
          </a:p>
          <a:p>
            <a:pPr lvl="1"/>
            <a:endParaRPr kumimoji="1" lang="en-US" altLang="ja-JP" dirty="0"/>
          </a:p>
        </p:txBody>
      </p:sp>
      <p:sp>
        <p:nvSpPr>
          <p:cNvPr id="2" name="タイトル 1"/>
          <p:cNvSpPr>
            <a:spLocks noGrp="1"/>
          </p:cNvSpPr>
          <p:nvPr>
            <p:ph type="title"/>
          </p:nvPr>
        </p:nvSpPr>
        <p:spPr/>
        <p:txBody>
          <a:bodyPr/>
          <a:lstStyle/>
          <a:p>
            <a:r>
              <a:rPr kumimoji="1" lang="ja-JP" altLang="en-US" dirty="0"/>
              <a:t>優先度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pPr lvl="0"/>
            <a:r>
              <a:rPr kumimoji="1" lang="ja-JP" altLang="en-US" dirty="0"/>
              <a:t>「全てのアプリケーションは</a:t>
            </a:r>
            <a:r>
              <a:rPr kumimoji="1" lang="en-US" altLang="ja-JP" dirty="0"/>
              <a:t>OS</a:t>
            </a:r>
            <a:r>
              <a:rPr kumimoji="1" lang="ja-JP" altLang="en-US" dirty="0"/>
              <a:t>の制御化」にある</a:t>
            </a:r>
            <a:endParaRPr kumimoji="1" lang="en-US" altLang="ja-JP" dirty="0"/>
          </a:p>
          <a:p>
            <a:pPr lvl="0"/>
            <a:r>
              <a:rPr kumimoji="1" lang="en-US" altLang="ja-JP" dirty="0"/>
              <a:t>ex: Excel</a:t>
            </a:r>
            <a:r>
              <a:rPr kumimoji="1" lang="ja-JP" altLang="en-US" dirty="0"/>
              <a:t>上でマウスをクリック</a:t>
            </a:r>
            <a:endParaRPr kumimoji="1" lang="en-US" altLang="ja-JP" dirty="0"/>
          </a:p>
          <a:p>
            <a:pPr lvl="1"/>
            <a:r>
              <a:rPr kumimoji="1" lang="ja-JP" altLang="en-US" dirty="0"/>
              <a:t>マウス </a:t>
            </a:r>
            <a:r>
              <a:rPr kumimoji="1" lang="en-US" altLang="ja-JP" dirty="0"/>
              <a:t>(Hardware) </a:t>
            </a:r>
            <a:r>
              <a:rPr kumimoji="1" lang="ja-JP" altLang="en-US" dirty="0"/>
              <a:t>が信号を送る</a:t>
            </a:r>
            <a:endParaRPr kumimoji="1" lang="en-US" altLang="ja-JP" dirty="0"/>
          </a:p>
          <a:p>
            <a:pPr lvl="2"/>
            <a:r>
              <a:rPr kumimoji="1" lang="ja-JP" altLang="en-US" dirty="0"/>
              <a:t>パラメータ</a:t>
            </a:r>
            <a:r>
              <a:rPr kumimoji="1" lang="en-US" altLang="ja-JP" dirty="0"/>
              <a:t>: </a:t>
            </a:r>
            <a:r>
              <a:rPr kumimoji="1" lang="ja-JP" altLang="en-US" dirty="0"/>
              <a:t>位置</a:t>
            </a:r>
            <a:endParaRPr kumimoji="1" lang="en-US" altLang="ja-JP" dirty="0"/>
          </a:p>
          <a:p>
            <a:pPr lvl="1"/>
            <a:r>
              <a:rPr kumimoji="1" lang="en-US" altLang="ja-JP" dirty="0"/>
              <a:t>CPU</a:t>
            </a:r>
            <a:r>
              <a:rPr kumimoji="1" lang="ja-JP" altLang="en-US" dirty="0"/>
              <a:t>がそれをキャッチ</a:t>
            </a:r>
            <a:endParaRPr kumimoji="1" lang="en-US" altLang="ja-JP" dirty="0"/>
          </a:p>
          <a:p>
            <a:pPr lvl="1"/>
            <a:r>
              <a:rPr kumimoji="1" lang="en-US" altLang="ja-JP" dirty="0"/>
              <a:t>OS</a:t>
            </a:r>
            <a:r>
              <a:rPr kumimoji="1" lang="ja-JP" altLang="en-US" dirty="0"/>
              <a:t>がそれを受信</a:t>
            </a:r>
            <a:endParaRPr kumimoji="1" lang="en-US" altLang="ja-JP" dirty="0"/>
          </a:p>
          <a:p>
            <a:pPr lvl="2"/>
            <a:r>
              <a:rPr kumimoji="1" lang="en-US" altLang="ja-JP" dirty="0"/>
              <a:t>“</a:t>
            </a:r>
            <a:r>
              <a:rPr kumimoji="1" lang="ja-JP" altLang="en-US" dirty="0"/>
              <a:t>ハードウェア割り込み</a:t>
            </a:r>
            <a:r>
              <a:rPr kumimoji="1" lang="en-US" altLang="ja-JP" dirty="0"/>
              <a:t>”</a:t>
            </a:r>
          </a:p>
          <a:p>
            <a:pPr lvl="1"/>
            <a:r>
              <a:rPr kumimoji="1" lang="en-US" altLang="ja-JP" dirty="0"/>
              <a:t>OS</a:t>
            </a:r>
            <a:r>
              <a:rPr kumimoji="1" lang="ja-JP" altLang="en-US" dirty="0"/>
              <a:t>が座標位置を計算し、どのアプリケーションに送るべきか判断する</a:t>
            </a:r>
            <a:endParaRPr kumimoji="1" lang="en-US" altLang="ja-JP" dirty="0"/>
          </a:p>
          <a:p>
            <a:pPr lvl="2"/>
            <a:r>
              <a:rPr kumimoji="1" lang="ja-JP" altLang="en-US" dirty="0"/>
              <a:t>アプリケーション一覧を</a:t>
            </a:r>
            <a:r>
              <a:rPr kumimoji="1" lang="en-US" altLang="ja-JP" dirty="0"/>
              <a:t>OS</a:t>
            </a:r>
            <a:r>
              <a:rPr kumimoji="1" lang="ja-JP" altLang="en-US" dirty="0"/>
              <a:t>がもっているので、わかる</a:t>
            </a:r>
            <a:endParaRPr kumimoji="1" lang="en-US" altLang="ja-JP" dirty="0"/>
          </a:p>
          <a:p>
            <a:pPr lvl="2"/>
            <a:r>
              <a:rPr kumimoji="1" lang="ja-JP" altLang="en-US" dirty="0"/>
              <a:t>座標位置は、アプリケーションの相対位置に変換</a:t>
            </a:r>
            <a:endParaRPr kumimoji="1" lang="en-US" altLang="ja-JP" dirty="0"/>
          </a:p>
          <a:p>
            <a:pPr lvl="1"/>
            <a:r>
              <a:rPr kumimoji="1" lang="ja-JP" altLang="en-US" dirty="0"/>
              <a:t>アプリケーション </a:t>
            </a:r>
            <a:r>
              <a:rPr kumimoji="1" lang="en-US" altLang="ja-JP" dirty="0"/>
              <a:t>(Excel) </a:t>
            </a:r>
            <a:r>
              <a:rPr kumimoji="1" lang="ja-JP" altLang="en-US" dirty="0"/>
              <a:t>が、クリックイベントを処理する</a:t>
            </a:r>
            <a:endParaRPr kumimoji="1" lang="en-US" altLang="ja-JP" dirty="0"/>
          </a:p>
          <a:p>
            <a:pPr lvl="2"/>
            <a:r>
              <a:rPr kumimoji="1" lang="ja-JP" altLang="en-US" dirty="0"/>
              <a:t>この後どうするかは</a:t>
            </a:r>
            <a:r>
              <a:rPr kumimoji="1" lang="en-US" altLang="ja-JP" dirty="0"/>
              <a:t>OS</a:t>
            </a:r>
            <a:r>
              <a:rPr kumimoji="1" lang="ja-JP" altLang="en-US" dirty="0"/>
              <a:t>は知る必要もない</a:t>
            </a:r>
            <a:endParaRPr kumimoji="1" lang="en-US" altLang="ja-JP" dirty="0"/>
          </a:p>
          <a:p>
            <a:pPr lvl="0"/>
            <a:endParaRPr kumimoji="1" lang="en-US" altLang="ja-JP" dirty="0"/>
          </a:p>
          <a:p>
            <a:pPr lvl="0"/>
            <a:r>
              <a:rPr kumimoji="1" lang="ja-JP" altLang="en-US" dirty="0"/>
              <a:t>画面だけでなく、ネットワーク通信など、様々な「</a:t>
            </a:r>
            <a:r>
              <a:rPr kumimoji="1" lang="en-US" altLang="ja-JP" dirty="0"/>
              <a:t>Message</a:t>
            </a:r>
            <a:r>
              <a:rPr kumimoji="1" lang="ja-JP" altLang="en-US" dirty="0"/>
              <a:t>」を</a:t>
            </a:r>
            <a:r>
              <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OS</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が全てハンドル</a:t>
            </a:r>
            <a:r>
              <a:rPr kumimoji="1" lang="ja-JP" altLang="en-US" dirty="0"/>
              <a:t>して処理をしている</a:t>
            </a: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“Message Loop”</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lang="ja-JP" altLang="en-US" dirty="0"/>
              <a:t>複数の</a:t>
            </a:r>
            <a:r>
              <a:rPr lang="en-US" altLang="ja-JP" dirty="0"/>
              <a:t>CPU</a:t>
            </a:r>
            <a:r>
              <a:rPr lang="ja-JP" altLang="en-US" dirty="0"/>
              <a:t>が使える場合の効果は高い</a:t>
            </a:r>
            <a:endParaRPr lang="en-US" altLang="ja-JP" dirty="0"/>
          </a:p>
          <a:p>
            <a:r>
              <a:rPr kumimoji="1" lang="ja-JP" altLang="en-US" dirty="0"/>
              <a:t>主な注意点</a:t>
            </a:r>
            <a:endParaRPr kumimoji="1" lang="en-US" altLang="ja-JP" dirty="0"/>
          </a:p>
          <a:p>
            <a:pPr lvl="1"/>
            <a:r>
              <a:rPr lang="ja-JP" altLang="en-US" dirty="0"/>
              <a:t>共有リソースの取り合い</a:t>
            </a:r>
            <a:endParaRPr lang="en-US" altLang="ja-JP" dirty="0"/>
          </a:p>
          <a:p>
            <a:endParaRPr kumimoji="1" lang="en-US" altLang="ja-JP" dirty="0"/>
          </a:p>
          <a:p>
            <a:r>
              <a:rPr lang="ja-JP" altLang="en-US" dirty="0"/>
              <a:t>高度なプログラミングスキルが必要</a:t>
            </a:r>
            <a:endParaRPr kumimoji="1" lang="ja-JP" altLang="en-US" dirty="0"/>
          </a:p>
        </p:txBody>
      </p:sp>
      <p:sp>
        <p:nvSpPr>
          <p:cNvPr id="2" name="タイトル 1"/>
          <p:cNvSpPr>
            <a:spLocks noGrp="1"/>
          </p:cNvSpPr>
          <p:nvPr>
            <p:ph type="title"/>
          </p:nvPr>
        </p:nvSpPr>
        <p:spPr/>
        <p:txBody>
          <a:bodyPr/>
          <a:lstStyle/>
          <a:p>
            <a:r>
              <a:rPr kumimoji="1" lang="ja-JP" altLang="en-US" dirty="0"/>
              <a:t>マルチスレッド プログラミング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真空管 </a:t>
            </a:r>
            <a:r>
              <a:rPr lang="en-US" altLang="ja-JP" dirty="0"/>
              <a:t>18,000</a:t>
            </a:r>
            <a:r>
              <a:rPr lang="ja-JP" altLang="en-US" dirty="0"/>
              <a:t>本</a:t>
            </a:r>
            <a:endParaRPr lang="en-US" altLang="ja-JP" dirty="0"/>
          </a:p>
          <a:p>
            <a:pPr lvl="1"/>
            <a:r>
              <a:rPr lang="ja-JP" altLang="en-US" dirty="0"/>
              <a:t>配管 </a:t>
            </a:r>
            <a:r>
              <a:rPr lang="en-US" altLang="ja-JP" dirty="0"/>
              <a:t>= </a:t>
            </a:r>
            <a:r>
              <a:rPr lang="ja-JP" altLang="en-US" dirty="0"/>
              <a:t>プログラム</a:t>
            </a:r>
            <a:endParaRPr lang="en-US" altLang="ja-JP" dirty="0"/>
          </a:p>
          <a:p>
            <a:pPr lvl="2"/>
            <a:r>
              <a:rPr lang="ja-JP" altLang="en-US" dirty="0"/>
              <a:t>機械式計算機</a:t>
            </a:r>
            <a:r>
              <a:rPr lang="en-US" altLang="ja-JP" dirty="0"/>
              <a:t>	20</a:t>
            </a:r>
            <a:r>
              <a:rPr lang="ja-JP" altLang="en-US" dirty="0"/>
              <a:t>分 </a:t>
            </a:r>
            <a:r>
              <a:rPr lang="en-US" altLang="ja-JP" dirty="0"/>
              <a:t>= 60</a:t>
            </a:r>
            <a:r>
              <a:rPr lang="ja-JP" altLang="en-US" dirty="0"/>
              <a:t>秒 </a:t>
            </a:r>
            <a:r>
              <a:rPr lang="en-US" altLang="ja-JP" dirty="0"/>
              <a:t>x 20 = 1,200 </a:t>
            </a:r>
            <a:r>
              <a:rPr lang="ja-JP" altLang="en-US" dirty="0"/>
              <a:t>秒</a:t>
            </a:r>
            <a:endParaRPr lang="en-US" altLang="ja-JP" dirty="0"/>
          </a:p>
          <a:p>
            <a:pPr lvl="2"/>
            <a:r>
              <a:rPr lang="en-US" altLang="ja-JP" dirty="0"/>
              <a:t>ENIAC		3</a:t>
            </a:r>
            <a:r>
              <a:rPr lang="ja-JP" altLang="en-US" dirty="0"/>
              <a:t>秒</a:t>
            </a:r>
          </a:p>
          <a:p>
            <a:endParaRPr lang="en-US" altLang="ja-JP" dirty="0"/>
          </a:p>
          <a:p>
            <a:r>
              <a:rPr lang="ja-JP" altLang="en-US" dirty="0"/>
              <a:t>問題点</a:t>
            </a:r>
            <a:endParaRPr lang="en-US" altLang="ja-JP" dirty="0"/>
          </a:p>
          <a:p>
            <a:pPr lvl="1"/>
            <a:r>
              <a:rPr lang="ja-JP" altLang="en-US" dirty="0"/>
              <a:t>プログラムセットの方式</a:t>
            </a:r>
            <a:endParaRPr lang="en-US" altLang="ja-JP" dirty="0"/>
          </a:p>
          <a:p>
            <a:pPr lvl="1"/>
            <a:endParaRPr kumimoji="1" lang="ja-JP" altLang="en-US" dirty="0"/>
          </a:p>
        </p:txBody>
      </p:sp>
      <p:sp>
        <p:nvSpPr>
          <p:cNvPr id="2" name="タイトル 1"/>
          <p:cNvSpPr>
            <a:spLocks noGrp="1"/>
          </p:cNvSpPr>
          <p:nvPr>
            <p:ph type="title"/>
          </p:nvPr>
        </p:nvSpPr>
        <p:spPr/>
        <p:txBody>
          <a:bodyPr/>
          <a:lstStyle/>
          <a:p>
            <a:r>
              <a:rPr lang="en-US" altLang="ja-JP" dirty="0"/>
              <a:t>ENIAC (1946)</a:t>
            </a:r>
            <a:br>
              <a:rPr lang="en-US" altLang="ja-JP" dirty="0"/>
            </a:br>
            <a:r>
              <a:rPr lang="ja-JP" altLang="en-US" sz="2400" dirty="0">
                <a:solidFill>
                  <a:schemeClr val="accent3"/>
                </a:solidFill>
              </a:rPr>
              <a:t>コンピューターの登場</a:t>
            </a:r>
          </a:p>
        </p:txBody>
      </p:sp>
      <p:pic>
        <p:nvPicPr>
          <p:cNvPr id="1026" name="Picture 2" descr="E:\PPTResources\Hardware (non-MS)\Historical hardware\Old_Mainframes\eniac 1946\eniac2.jpeg"/>
          <p:cNvPicPr>
            <a:picLocks noChangeAspect="1" noChangeArrowheads="1"/>
          </p:cNvPicPr>
          <p:nvPr/>
        </p:nvPicPr>
        <p:blipFill>
          <a:blip r:embed="rId3" cstate="print"/>
          <a:srcRect/>
          <a:stretch>
            <a:fillRect/>
          </a:stretch>
        </p:blipFill>
        <p:spPr bwMode="auto">
          <a:xfrm>
            <a:off x="6667504" y="3643314"/>
            <a:ext cx="3466786" cy="2714612"/>
          </a:xfrm>
          <a:prstGeom prst="rect">
            <a:avLst/>
          </a:prstGeom>
          <a:noFill/>
          <a:effectLst>
            <a:outerShdw blurRad="50800" dist="38100" dir="8100000" algn="tr" rotWithShape="0">
              <a:prstClr val="black">
                <a:alpha val="40000"/>
              </a:prstClr>
            </a:outerShdw>
          </a:effectLst>
        </p:spPr>
      </p:pic>
      <p:sp>
        <p:nvSpPr>
          <p:cNvPr id="11" name="角丸四角形 10"/>
          <p:cNvSpPr/>
          <p:nvPr/>
        </p:nvSpPr>
        <p:spPr bwMode="auto">
          <a:xfrm>
            <a:off x="9167834" y="7141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Processor</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メモリ管理</a:t>
            </a:r>
            <a:br>
              <a:rPr kumimoji="1" lang="en-US" altLang="ja-JP" dirty="0"/>
            </a:br>
            <a:r>
              <a:rPr kumimoji="1" lang="en-US" altLang="ja-JP" dirty="0"/>
              <a:t>Windows </a:t>
            </a:r>
            <a:r>
              <a:rPr lang="en-US" altLang="ja-JP" dirty="0"/>
              <a:t>OS</a:t>
            </a:r>
            <a:endParaRPr kumimoji="1" lang="ja-JP" alt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000" dirty="0"/>
              <a:t>仮想記憶（</a:t>
            </a:r>
            <a:r>
              <a:rPr lang="en-US" altLang="ja-JP" sz="2000" dirty="0"/>
              <a:t>Virtual Memory</a:t>
            </a:r>
            <a:r>
              <a:rPr lang="ja-JP" altLang="en-US" sz="2000" dirty="0"/>
              <a:t>）とは、メモリ管理技法の一種であり、</a:t>
            </a:r>
            <a:br>
              <a:rPr lang="en-US" altLang="ja-JP" sz="2000" dirty="0"/>
            </a:br>
            <a:r>
              <a:rPr lang="ja-JP" altLang="en-US" sz="2000" dirty="0"/>
              <a:t>マルチタスクオペレーティングシステムがコンピュータ上に実装されている</a:t>
            </a:r>
            <a:r>
              <a:rPr lang="ja-JP" altLang="en-US" sz="2000"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主記憶装置よりも大きな記憶領域を仮想的に提供する</a:t>
            </a:r>
            <a:r>
              <a:rPr lang="ja-JP" altLang="en-US" sz="2000" dirty="0"/>
              <a:t>仕組みを提供する。仮想記憶の仕組みを利用することで、メモリ空間の一部をハードディスク装置等の大容量外部記憶に待避でき、実装メモリ量以上のメモリ空間が利用できるようになる</a:t>
            </a:r>
            <a:endParaRPr lang="en-US" altLang="ja-JP" sz="2000" dirty="0"/>
          </a:p>
          <a:p>
            <a:endParaRPr lang="en-US" altLang="ja-JP" sz="2000" dirty="0"/>
          </a:p>
          <a:p>
            <a:r>
              <a:rPr lang="en-US" altLang="ja-JP" sz="2000" dirty="0"/>
              <a:t>1961</a:t>
            </a:r>
            <a:r>
              <a:rPr lang="ja-JP" altLang="en-US" sz="2000" dirty="0"/>
              <a:t>年、バロースは世界初の仮想記憶をサポートした商用コンピュータ </a:t>
            </a:r>
            <a:r>
              <a:rPr lang="en-US" altLang="ja-JP" sz="2000" dirty="0"/>
              <a:t>B5000</a:t>
            </a:r>
            <a:r>
              <a:rPr lang="ja-JP" altLang="en-US" sz="2000" dirty="0"/>
              <a:t> </a:t>
            </a:r>
            <a:r>
              <a:rPr lang="ja-JP" altLang="en-US" sz="2000" dirty="0" err="1"/>
              <a:t>をリ</a:t>
            </a:r>
            <a:r>
              <a:rPr lang="ja-JP" altLang="en-US" sz="2000" dirty="0"/>
              <a:t>リース</a:t>
            </a:r>
            <a:endParaRPr lang="en-US" altLang="ja-JP" sz="2000" dirty="0"/>
          </a:p>
          <a:p>
            <a:r>
              <a:rPr lang="en-US" altLang="ja-JP" sz="2000" dirty="0"/>
              <a:t>1970</a:t>
            </a:r>
            <a:r>
              <a:rPr lang="ja-JP" altLang="en-US" sz="2000" dirty="0"/>
              <a:t>年、</a:t>
            </a:r>
            <a:r>
              <a:rPr lang="en-US" altLang="ja-JP" sz="2000" dirty="0"/>
              <a:t>IBM</a:t>
            </a:r>
            <a:r>
              <a:rPr lang="ja-JP" altLang="en-US" sz="2000" dirty="0"/>
              <a:t>は</a:t>
            </a:r>
            <a:r>
              <a:rPr lang="en-US" altLang="ja-JP" sz="2000" dirty="0"/>
              <a:t>System/370</a:t>
            </a:r>
            <a:r>
              <a:rPr lang="ja-JP" altLang="en-US" sz="2000" dirty="0"/>
              <a:t>シリーズで仮想記憶をサポート</a:t>
            </a:r>
            <a:endParaRPr lang="en-US" altLang="ja-JP" sz="2000" dirty="0"/>
          </a:p>
          <a:p>
            <a:r>
              <a:rPr lang="en-US" altLang="ja-JP" sz="2000" dirty="0"/>
              <a:t>1990</a:t>
            </a:r>
            <a:r>
              <a:rPr lang="ja-JP" altLang="en-US" sz="2000" dirty="0"/>
              <a:t>年、</a:t>
            </a:r>
            <a:r>
              <a:rPr lang="en-US" altLang="ja-JP" sz="2000" dirty="0"/>
              <a:t>Windows 3.0</a:t>
            </a:r>
            <a:r>
              <a:rPr lang="ja-JP" altLang="en-US" sz="2000" dirty="0"/>
              <a:t>から仮想記憶をサポート</a:t>
            </a:r>
            <a:endParaRPr lang="en-US" altLang="ja-JP" sz="2000" dirty="0"/>
          </a:p>
        </p:txBody>
      </p:sp>
      <p:sp>
        <p:nvSpPr>
          <p:cNvPr id="2" name="タイトル 1"/>
          <p:cNvSpPr>
            <a:spLocks noGrp="1"/>
          </p:cNvSpPr>
          <p:nvPr>
            <p:ph type="title"/>
          </p:nvPr>
        </p:nvSpPr>
        <p:spPr/>
        <p:txBody>
          <a:bodyPr/>
          <a:lstStyle/>
          <a:p>
            <a:r>
              <a:rPr kumimoji="1" lang="ja-JP" altLang="en-US" dirty="0"/>
              <a:t>仮想記憶</a:t>
            </a:r>
          </a:p>
        </p:txBody>
      </p:sp>
      <p:pic>
        <p:nvPicPr>
          <p:cNvPr id="10242" name="Picture 2" descr="http://upload.wikimedia.org/wikipedia/ja/thumb/c/c3/Virtual_Memory_Ja_1.JPG/350px-Virtual_Memory_Ja_1.JPG">
            <a:hlinkClick r:id="rId3" tooltip="仮想記憶の概念図"/>
          </p:cNvPr>
          <p:cNvPicPr>
            <a:picLocks noChangeAspect="1" noChangeArrowheads="1"/>
          </p:cNvPicPr>
          <p:nvPr/>
        </p:nvPicPr>
        <p:blipFill>
          <a:blip r:embed="rId4" cstate="print"/>
          <a:srcRect/>
          <a:stretch>
            <a:fillRect/>
          </a:stretch>
        </p:blipFill>
        <p:spPr bwMode="auto">
          <a:xfrm>
            <a:off x="7752184" y="3541145"/>
            <a:ext cx="2889656" cy="330246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4"/>
          <p:cNvSpPr>
            <a:spLocks noGrp="1"/>
          </p:cNvSpPr>
          <p:nvPr>
            <p:ph sz="quarter" idx="10"/>
          </p:nvPr>
        </p:nvSpPr>
        <p:spPr/>
        <p:txBody>
          <a:bodyPr/>
          <a:lstStyle/>
          <a:p>
            <a:r>
              <a:rPr kumimoji="1" lang="ja-JP" altLang="en-US" dirty="0"/>
              <a:t>物理メモリが不足すると</a:t>
            </a:r>
            <a:r>
              <a:rPr kumimoji="1" lang="ja-JP" altLang="en-US" dirty="0">
                <a:solidFill>
                  <a:srgbClr val="FF0000"/>
                </a:solidFill>
              </a:rPr>
              <a:t>スワッピング</a:t>
            </a:r>
            <a:r>
              <a:rPr kumimoji="1" lang="ja-JP" altLang="en-US" dirty="0"/>
              <a:t>を起こす</a:t>
            </a:r>
            <a:endParaRPr kumimoji="1" lang="en-US" altLang="ja-JP" dirty="0"/>
          </a:p>
          <a:p>
            <a:endParaRPr lang="en-US" altLang="ja-JP" dirty="0"/>
          </a:p>
          <a:p>
            <a:r>
              <a:rPr kumimoji="1" lang="ja-JP" altLang="en-US" dirty="0"/>
              <a:t>すべてがメモリにあれば良いというわけではない</a:t>
            </a:r>
            <a:endParaRPr kumimoji="1" lang="en-US" altLang="ja-JP" dirty="0"/>
          </a:p>
          <a:p>
            <a:pPr lvl="1"/>
            <a:r>
              <a:rPr lang="ja-JP" altLang="en-US" dirty="0"/>
              <a:t>メモリは揮発性</a:t>
            </a:r>
            <a:endParaRPr lang="en-US" altLang="ja-JP" dirty="0"/>
          </a:p>
          <a:p>
            <a:pPr lvl="1"/>
            <a:r>
              <a:rPr kumimoji="1" lang="ja-JP" altLang="en-US" dirty="0"/>
              <a:t>つまり、電源が無くなるとすべてが</a:t>
            </a:r>
            <a:r>
              <a:rPr kumimoji="1" lang="ja-JP" altLang="en-US" dirty="0">
                <a:solidFill>
                  <a:srgbClr val="FF0000"/>
                </a:solidFill>
              </a:rPr>
              <a:t>消える</a:t>
            </a:r>
          </a:p>
        </p:txBody>
      </p:sp>
      <p:sp>
        <p:nvSpPr>
          <p:cNvPr id="4" name="タイトル 3"/>
          <p:cNvSpPr>
            <a:spLocks noGrp="1"/>
          </p:cNvSpPr>
          <p:nvPr>
            <p:ph type="title"/>
          </p:nvPr>
        </p:nvSpPr>
        <p:spPr/>
        <p:txBody>
          <a:bodyPr>
            <a:normAutofit/>
          </a:bodyPr>
          <a:lstStyle/>
          <a:p>
            <a:r>
              <a:rPr kumimoji="1" lang="ja-JP" altLang="en-US" dirty="0"/>
              <a:t>物理ハードウェアを制御している</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ユーザーモード</a:t>
            </a:r>
            <a:endParaRPr kumimoji="1" lang="en-US" altLang="ja-JP" dirty="0"/>
          </a:p>
          <a:p>
            <a:pPr lvl="1"/>
            <a:r>
              <a:rPr lang="en-US" altLang="ja-JP" dirty="0"/>
              <a:t>OS</a:t>
            </a:r>
            <a:r>
              <a:rPr lang="ja-JP" altLang="en-US" dirty="0"/>
              <a:t>の管理下のメモリにしかアクセスできない</a:t>
            </a:r>
            <a:endParaRPr lang="en-US" altLang="ja-JP" dirty="0"/>
          </a:p>
          <a:p>
            <a:pPr lvl="1"/>
            <a:r>
              <a:rPr lang="ja-JP" altLang="en-US" dirty="0"/>
              <a:t>自分の与えられたメモリ以外にアクセスしようとした場合</a:t>
            </a:r>
            <a:endParaRPr lang="en-US" altLang="ja-JP" dirty="0"/>
          </a:p>
          <a:p>
            <a:pPr lvl="2"/>
            <a:r>
              <a:rPr kumimoji="1" lang="ja-JP" altLang="en-US" dirty="0"/>
              <a:t>アクセス違反でアプリケーション強制終了</a:t>
            </a:r>
            <a:endParaRPr kumimoji="1" lang="en-US" altLang="ja-JP" dirty="0"/>
          </a:p>
          <a:p>
            <a:pPr lvl="1"/>
            <a:endParaRPr lang="en-US" altLang="ja-JP" dirty="0"/>
          </a:p>
          <a:p>
            <a:r>
              <a:rPr kumimoji="1" lang="ja-JP" altLang="en-US" dirty="0"/>
              <a:t>カーネルモード</a:t>
            </a:r>
            <a:endParaRPr kumimoji="1" lang="en-US" altLang="ja-JP" dirty="0"/>
          </a:p>
          <a:p>
            <a:pPr lvl="1"/>
            <a:r>
              <a:rPr lang="en-US" altLang="ja-JP" dirty="0"/>
              <a:t>OS</a:t>
            </a:r>
            <a:r>
              <a:rPr lang="ja-JP" altLang="en-US" dirty="0"/>
              <a:t>とほぼ同等のメモリ空間へアクセス可能</a:t>
            </a:r>
            <a:endParaRPr lang="en-US" altLang="ja-JP" dirty="0"/>
          </a:p>
          <a:p>
            <a:pPr lvl="1"/>
            <a:r>
              <a:rPr kumimoji="1" lang="ja-JP" altLang="en-US" dirty="0"/>
              <a:t>つまり、</a:t>
            </a:r>
            <a:r>
              <a:rPr kumimoji="1" lang="en-US" altLang="ja-JP" dirty="0"/>
              <a:t>OS</a:t>
            </a:r>
            <a:r>
              <a:rPr kumimoji="1" lang="ja-JP" altLang="en-US" dirty="0"/>
              <a:t>のメモリ空間も破壊できる</a:t>
            </a:r>
          </a:p>
        </p:txBody>
      </p:sp>
      <p:sp>
        <p:nvSpPr>
          <p:cNvPr id="2" name="タイトル 1"/>
          <p:cNvSpPr>
            <a:spLocks noGrp="1"/>
          </p:cNvSpPr>
          <p:nvPr>
            <p:ph type="title"/>
          </p:nvPr>
        </p:nvSpPr>
        <p:spPr/>
        <p:txBody>
          <a:bodyPr/>
          <a:lstStyle/>
          <a:p>
            <a:r>
              <a:rPr kumimoji="1" lang="ja-JP" altLang="en-US" dirty="0"/>
              <a:t>メモリの </a:t>
            </a:r>
            <a:r>
              <a:rPr kumimoji="1" lang="en-US" altLang="ja-JP" dirty="0"/>
              <a:t>2</a:t>
            </a:r>
            <a:r>
              <a:rPr kumimoji="1" lang="ja-JP" altLang="en-US" dirty="0" err="1"/>
              <a:t>つの</a:t>
            </a:r>
            <a:r>
              <a:rPr kumimoji="1" lang="ja-JP" altLang="en-US" dirty="0"/>
              <a:t>モード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20000"/>
          </a:bodyPr>
          <a:lstStyle/>
          <a:p>
            <a:r>
              <a:rPr kumimoji="1" lang="ja-JP" altLang="en-US" dirty="0"/>
              <a:t>カーネルは</a:t>
            </a:r>
            <a:r>
              <a:rPr kumimoji="1" lang="en-US" altLang="ja-JP" dirty="0"/>
              <a:t>2</a:t>
            </a:r>
            <a:r>
              <a:rPr kumimoji="1" lang="ja-JP" altLang="en-US" dirty="0"/>
              <a:t>つ以上のプログラムから見たら、データ共有できる場所</a:t>
            </a:r>
            <a:endParaRPr kumimoji="1" lang="en-US" altLang="ja-JP" dirty="0"/>
          </a:p>
          <a:p>
            <a:pPr lvl="1"/>
            <a:r>
              <a:rPr lang="en-US" altLang="ja-JP" dirty="0"/>
              <a:t>OS</a:t>
            </a:r>
            <a:r>
              <a:rPr lang="ja-JP" altLang="en-US" dirty="0"/>
              <a:t>に管理をゆだねる</a:t>
            </a:r>
            <a:endParaRPr lang="en-US" altLang="ja-JP" dirty="0"/>
          </a:p>
          <a:p>
            <a:endParaRPr kumimoji="1" lang="en-US" altLang="ja-JP" dirty="0"/>
          </a:p>
          <a:p>
            <a:r>
              <a:rPr lang="ja-JP" altLang="en-US" dirty="0"/>
              <a:t>カーネルに置かれているオブジェクト</a:t>
            </a:r>
            <a:endParaRPr lang="en-US" altLang="ja-JP" dirty="0"/>
          </a:p>
          <a:p>
            <a:pPr lvl="1"/>
            <a:r>
              <a:rPr kumimoji="1" lang="ja-JP" altLang="en-US" dirty="0"/>
              <a:t>ファイルポインタ</a:t>
            </a:r>
            <a:endParaRPr kumimoji="1" lang="en-US" altLang="ja-JP" dirty="0"/>
          </a:p>
          <a:p>
            <a:pPr lvl="1"/>
            <a:r>
              <a:rPr lang="ja-JP" altLang="en-US" dirty="0"/>
              <a:t>プロセスポインタ</a:t>
            </a:r>
            <a:endParaRPr lang="en-US" altLang="ja-JP" dirty="0"/>
          </a:p>
          <a:p>
            <a:pPr lvl="1"/>
            <a:r>
              <a:rPr kumimoji="1" lang="ja-JP" altLang="en-US" dirty="0"/>
              <a:t>スレッドポインタ</a:t>
            </a:r>
            <a:endParaRPr kumimoji="1" lang="en-US" altLang="ja-JP" dirty="0"/>
          </a:p>
          <a:p>
            <a:pPr lvl="1"/>
            <a:r>
              <a:rPr lang="en-US" altLang="ja-JP" dirty="0"/>
              <a:t>xxx </a:t>
            </a:r>
            <a:r>
              <a:rPr lang="ja-JP" altLang="en-US" dirty="0"/>
              <a:t>ポインタ</a:t>
            </a:r>
            <a:endParaRPr lang="en-US" altLang="ja-JP" dirty="0"/>
          </a:p>
          <a:p>
            <a:endParaRPr kumimoji="1" lang="en-US" altLang="ja-JP" dirty="0"/>
          </a:p>
          <a:p>
            <a:r>
              <a:rPr kumimoji="1" lang="ja-JP" altLang="en-US" dirty="0"/>
              <a:t>つまり、メモリ空間が広ければ、より多くのデータをメモリ内で扱える</a:t>
            </a:r>
          </a:p>
        </p:txBody>
      </p:sp>
      <p:sp>
        <p:nvSpPr>
          <p:cNvPr id="2" name="タイトル 1"/>
          <p:cNvSpPr>
            <a:spLocks noGrp="1"/>
          </p:cNvSpPr>
          <p:nvPr>
            <p:ph type="title"/>
          </p:nvPr>
        </p:nvSpPr>
        <p:spPr/>
        <p:txBody>
          <a:bodyPr/>
          <a:lstStyle/>
          <a:p>
            <a:r>
              <a:rPr kumimoji="1" lang="ja-JP" altLang="en-US" dirty="0"/>
              <a:t>カーネルオブジェクト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よくある誤解</a:t>
            </a:r>
            <a:r>
              <a:rPr kumimoji="1" lang="en-US" altLang="ja-JP" dirty="0"/>
              <a:t>…</a:t>
            </a:r>
            <a:endParaRPr kumimoji="1" lang="ja-JP" altLang="en-US" dirty="0"/>
          </a:p>
        </p:txBody>
      </p:sp>
      <p:sp>
        <p:nvSpPr>
          <p:cNvPr id="6" name="サブタイトル 5"/>
          <p:cNvSpPr>
            <a:spLocks noGrp="1"/>
          </p:cNvSpPr>
          <p:nvPr>
            <p:ph type="subTitle" idx="4294967295"/>
          </p:nvPr>
        </p:nvSpPr>
        <p:spPr>
          <a:xfrm>
            <a:off x="509898" y="4221088"/>
            <a:ext cx="5015880" cy="1994777"/>
          </a:xfrm>
        </p:spPr>
        <p:txBody>
          <a:bodyPr/>
          <a:lstStyle/>
          <a:p>
            <a:r>
              <a:rPr kumimoji="1" lang="ja-JP" altLang="en-US" dirty="0"/>
              <a:t>ダンプとったら</a:t>
            </a:r>
            <a:br>
              <a:rPr kumimoji="1" lang="en-US" altLang="ja-JP" dirty="0"/>
            </a:br>
            <a:r>
              <a:rPr kumimoji="1" lang="ja-JP" altLang="en-US" dirty="0"/>
              <a:t>何でもわかるんじゃないの</a:t>
            </a:r>
            <a:r>
              <a:rPr kumimoji="1" lang="en-US" altLang="ja-JP" dirty="0"/>
              <a:t>?</a:t>
            </a:r>
            <a:endParaRPr kumimoji="1" lang="ja-JP" alt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カーネルモードダンプ（コアダンプ）</a:t>
            </a:r>
            <a:endParaRPr kumimoji="1" lang="en-US" altLang="ja-JP" dirty="0"/>
          </a:p>
          <a:p>
            <a:r>
              <a:rPr kumimoji="1" lang="ja-JP" altLang="en-US" dirty="0"/>
              <a:t>ユーザーモードダンプ</a:t>
            </a:r>
            <a:endParaRPr kumimoji="1" lang="en-US" altLang="ja-JP" dirty="0"/>
          </a:p>
          <a:p>
            <a:endParaRPr kumimoji="1" lang="en-US" altLang="ja-JP" dirty="0"/>
          </a:p>
          <a:p>
            <a:r>
              <a:rPr kumimoji="1" lang="ja-JP" altLang="en-US" dirty="0"/>
              <a:t>拡張子 </a:t>
            </a:r>
            <a:r>
              <a:rPr kumimoji="1" lang="en-US" altLang="ja-JP" dirty="0"/>
              <a:t>.</a:t>
            </a:r>
            <a:r>
              <a:rPr kumimoji="1" lang="en-US" altLang="ja-JP" dirty="0" err="1"/>
              <a:t>dmp</a:t>
            </a:r>
            <a:r>
              <a:rPr kumimoji="1" lang="ja-JP" altLang="en-US" dirty="0"/>
              <a:t>（</a:t>
            </a:r>
            <a:r>
              <a:rPr lang="en-US" altLang="ja-JP" dirty="0"/>
              <a:t>.</a:t>
            </a:r>
            <a:r>
              <a:rPr lang="en-US" altLang="ja-JP" dirty="0" err="1"/>
              <a:t>hdmp</a:t>
            </a:r>
            <a:r>
              <a:rPr lang="ja-JP" altLang="en-US" dirty="0"/>
              <a:t> </a:t>
            </a:r>
            <a:r>
              <a:rPr lang="en-US" altLang="ja-JP" dirty="0"/>
              <a:t>.</a:t>
            </a:r>
            <a:r>
              <a:rPr lang="en-US" altLang="ja-JP" dirty="0" err="1"/>
              <a:t>mdmp</a:t>
            </a:r>
            <a:r>
              <a:rPr lang="en-US" altLang="ja-JP" dirty="0"/>
              <a:t>)</a:t>
            </a:r>
            <a:endParaRPr kumimoji="1" lang="en-US" altLang="ja-JP" dirty="0"/>
          </a:p>
          <a:p>
            <a:r>
              <a:rPr kumimoji="1" lang="ja-JP" altLang="en-US" dirty="0"/>
              <a:t>メモリの内容をファイルに出力したもの</a:t>
            </a:r>
            <a:endParaRPr kumimoji="1" lang="en-US" altLang="ja-JP" dirty="0"/>
          </a:p>
          <a:p>
            <a:endParaRPr kumimoji="1" lang="en-US" altLang="ja-JP" dirty="0"/>
          </a:p>
          <a:p>
            <a:r>
              <a:rPr kumimoji="1" lang="ja-JP" altLang="en-US" dirty="0"/>
              <a:t>イメージ：ある瞬間のスナップショット</a:t>
            </a:r>
            <a:endParaRPr kumimoji="1" lang="en-US" altLang="ja-JP" dirty="0"/>
          </a:p>
          <a:p>
            <a:pPr lvl="1"/>
            <a:r>
              <a:rPr kumimoji="1" lang="ja-JP" altLang="en-US" dirty="0"/>
              <a:t>オービスの写真</a:t>
            </a:r>
            <a:endParaRPr kumimoji="1" lang="en-US" altLang="ja-JP" dirty="0"/>
          </a:p>
          <a:p>
            <a:pPr lvl="1"/>
            <a:r>
              <a:rPr lang="ja-JP" altLang="en-US" dirty="0"/>
              <a:t>犯罪の証拠写真</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適切に採取すれば確実な証拠</a:t>
            </a:r>
            <a:endParaRPr kumimoji="1" lang="en-US" altLang="ja-JP" dirty="0"/>
          </a:p>
          <a:p>
            <a:r>
              <a:rPr kumimoji="1" lang="ja-JP" altLang="en-US" dirty="0"/>
              <a:t>持ち運びできる情報</a:t>
            </a:r>
            <a:endParaRPr kumimoji="1" lang="en-US" altLang="ja-JP" dirty="0"/>
          </a:p>
          <a:p>
            <a:endParaRPr kumimoji="1" lang="en-US" altLang="ja-JP" dirty="0"/>
          </a:p>
          <a:p>
            <a:pPr rtl="0" eaLnBrk="1" fontAlgn="base" hangingPunct="1"/>
            <a:r>
              <a:rPr lang="ja-JP" altLang="en-US" dirty="0"/>
              <a:t>人間の問題を回避できる</a:t>
            </a:r>
            <a:endParaRPr lang="en-US" dirty="0"/>
          </a:p>
          <a:p>
            <a:pPr lvl="1" rtl="0" eaLnBrk="1" fontAlgn="base" hangingPunct="1"/>
            <a:r>
              <a:rPr lang="ja-JP" altLang="en-US" dirty="0"/>
              <a:t>ショットガンアプローチ</a:t>
            </a:r>
            <a:endParaRPr lang="en-US" altLang="ja-JP" dirty="0"/>
          </a:p>
          <a:p>
            <a:pPr lvl="2" rtl="0" eaLnBrk="1" fontAlgn="base" hangingPunct="1"/>
            <a:r>
              <a:rPr lang="ja-JP" altLang="en-US" dirty="0"/>
              <a:t>これやってみてください → ダメでした → </a:t>
            </a:r>
            <a:br>
              <a:rPr lang="en-US" altLang="ja-JP" dirty="0"/>
            </a:br>
            <a:r>
              <a:rPr lang="ja-JP" altLang="en-US" dirty="0"/>
              <a:t>これやってみてください → ダメでした → </a:t>
            </a:r>
            <a:br>
              <a:rPr lang="en-US" altLang="ja-JP" dirty="0"/>
            </a:br>
            <a:r>
              <a:rPr lang="ja-JP" altLang="en-US" dirty="0"/>
              <a:t>これやってみてください → いい加減にしろ！</a:t>
            </a:r>
            <a:endParaRPr lang="en-US" dirty="0"/>
          </a:p>
          <a:p>
            <a:pPr lvl="1" rtl="0" eaLnBrk="1" fontAlgn="base" hangingPunct="1"/>
            <a:r>
              <a:rPr lang="ja-JP" altLang="en-US" dirty="0"/>
              <a:t>自転車置き場の議論</a:t>
            </a:r>
            <a:endParaRPr lang="en-US" altLang="ja-JP" dirty="0"/>
          </a:p>
          <a:p>
            <a:pPr lvl="2"/>
            <a:r>
              <a:rPr lang="ja-JP" altLang="en-US" dirty="0"/>
              <a:t>観測しやすい</a:t>
            </a:r>
            <a:r>
              <a:rPr lang="en-US" altLang="ja-JP" dirty="0"/>
              <a:t>/</a:t>
            </a:r>
            <a:r>
              <a:rPr lang="ja-JP" altLang="en-US" dirty="0"/>
              <a:t>分かりやすい現象面からの調査は</a:t>
            </a:r>
            <a:br>
              <a:rPr lang="en-US" altLang="ja-JP" dirty="0"/>
            </a:br>
            <a:r>
              <a:rPr lang="ja-JP" altLang="en-US" dirty="0"/>
              <a:t>横槍やノイズが入りやすい</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環境、設定、その他情報も採取できる</a:t>
            </a:r>
            <a:endParaRPr kumimoji="1" lang="en-US" altLang="ja-JP" dirty="0"/>
          </a:p>
          <a:p>
            <a:pPr lvl="1"/>
            <a:r>
              <a:rPr lang="ja-JP" altLang="en-US" dirty="0"/>
              <a:t>マシン名、</a:t>
            </a:r>
            <a:r>
              <a:rPr lang="en-US" dirty="0"/>
              <a:t>CPU</a:t>
            </a:r>
            <a:r>
              <a:rPr lang="ja-JP" altLang="en-US" dirty="0"/>
              <a:t> 数、</a:t>
            </a:r>
            <a:r>
              <a:rPr lang="en-US" altLang="ja-JP" dirty="0" err="1"/>
              <a:t>dll</a:t>
            </a:r>
            <a:r>
              <a:rPr lang="ja-JP" altLang="en-US" dirty="0"/>
              <a:t> バージョンおよびパス</a:t>
            </a:r>
            <a:endParaRPr lang="en-US" altLang="ja-JP" dirty="0"/>
          </a:p>
          <a:p>
            <a:pPr lvl="1"/>
            <a:r>
              <a:rPr lang="ja-JP" altLang="en-US" dirty="0"/>
              <a:t>プロセスとシステムの起動時刻</a:t>
            </a:r>
            <a:endParaRPr kumimoji="1" lang="en-US" altLang="ja-JP" dirty="0"/>
          </a:p>
          <a:p>
            <a:pPr lvl="1"/>
            <a:r>
              <a:rPr kumimoji="1" lang="ja-JP" altLang="en-US" dirty="0"/>
              <a:t>さらに（例えば </a:t>
            </a:r>
            <a:r>
              <a:rPr kumimoji="1" lang="en-US" altLang="ja-JP" dirty="0"/>
              <a:t>ASP.NET</a:t>
            </a:r>
            <a:r>
              <a:rPr kumimoji="1" lang="ja-JP" altLang="en-US" dirty="0"/>
              <a:t> 関連であれば）、</a:t>
            </a:r>
            <a:endParaRPr kumimoji="1" lang="en-US" altLang="ja-JP" dirty="0"/>
          </a:p>
          <a:p>
            <a:pPr lvl="2"/>
            <a:r>
              <a:rPr kumimoji="1" lang="en-US" altLang="ja-JP" dirty="0"/>
              <a:t>IP</a:t>
            </a:r>
            <a:r>
              <a:rPr kumimoji="1" lang="ja-JP" altLang="en-US" dirty="0"/>
              <a:t> アドレス</a:t>
            </a:r>
            <a:endParaRPr kumimoji="1" lang="en-US" altLang="ja-JP" dirty="0"/>
          </a:p>
          <a:p>
            <a:pPr lvl="2"/>
            <a:r>
              <a:rPr kumimoji="1" lang="ja-JP" altLang="en-US" dirty="0"/>
              <a:t>ユーザーモジュール配置状態</a:t>
            </a:r>
            <a:endParaRPr kumimoji="1" lang="en-US" altLang="ja-JP" dirty="0"/>
          </a:p>
          <a:p>
            <a:pPr lvl="2"/>
            <a:r>
              <a:rPr kumimoji="1" lang="ja-JP" altLang="en-US" dirty="0"/>
              <a:t>発行されたセッション </a:t>
            </a:r>
            <a:r>
              <a:rPr kumimoji="1" lang="en-US" altLang="ja-JP" dirty="0"/>
              <a:t>ID</a:t>
            </a:r>
            <a:r>
              <a:rPr kumimoji="1" lang="ja-JP" altLang="en-US" dirty="0"/>
              <a:t> 一覧</a:t>
            </a:r>
            <a:endParaRPr kumimoji="1" lang="en-US" altLang="ja-JP" dirty="0"/>
          </a:p>
          <a:p>
            <a:pPr lvl="2"/>
            <a:r>
              <a:rPr kumimoji="1" lang="ja-JP" altLang="en-US" dirty="0"/>
              <a:t>セッション状態設定内容</a:t>
            </a:r>
            <a:endParaRPr kumimoji="1" lang="en-US" altLang="ja-JP" dirty="0"/>
          </a:p>
          <a:p>
            <a:pPr lvl="2"/>
            <a:r>
              <a:rPr lang="en-US" dirty="0"/>
              <a:t>Application</a:t>
            </a:r>
            <a:r>
              <a:rPr lang="ja-JP" altLang="en-US" dirty="0"/>
              <a:t> </a:t>
            </a:r>
            <a:r>
              <a:rPr lang="en-US" dirty="0"/>
              <a:t>Restart</a:t>
            </a:r>
            <a:r>
              <a:rPr lang="ja-JP" altLang="en-US" dirty="0"/>
              <a:t> の原因</a:t>
            </a:r>
            <a:endParaRPr kumimoji="1" lang="en-US" altLang="ja-JP" dirty="0"/>
          </a:p>
          <a:p>
            <a:pPr lvl="2"/>
            <a:r>
              <a:rPr kumimoji="1" lang="ja-JP" altLang="en-US" dirty="0"/>
              <a:t>ダンプ採取時の </a:t>
            </a:r>
            <a:r>
              <a:rPr kumimoji="1" lang="en-US" altLang="ja-JP" dirty="0"/>
              <a:t>CPU</a:t>
            </a:r>
            <a:r>
              <a:rPr kumimoji="1" lang="ja-JP" altLang="en-US" dirty="0"/>
              <a:t> 使用率</a:t>
            </a:r>
            <a:endParaRPr kumimoji="1" lang="en-US" altLang="ja-JP" dirty="0"/>
          </a:p>
          <a:p>
            <a:pPr lvl="2"/>
            <a:r>
              <a:rPr kumimoji="1" lang="ja-JP" altLang="en-US" dirty="0"/>
              <a:t>各種パフォーマンスカウンタ値</a:t>
            </a:r>
            <a:endParaRPr kumimoji="1" lang="en-US" altLang="ja-JP" dirty="0"/>
          </a:p>
          <a:p>
            <a:pPr lvl="2"/>
            <a:r>
              <a:rPr lang="en-US" altLang="ja-JP" dirty="0" err="1"/>
              <a:t>OutOfMemoryException</a:t>
            </a:r>
            <a:r>
              <a:rPr lang="ja-JP" altLang="en-US" dirty="0"/>
              <a:t> の原因は </a:t>
            </a:r>
            <a:r>
              <a:rPr lang="en-US" altLang="ja-JP" dirty="0"/>
              <a:t>SOH</a:t>
            </a:r>
            <a:r>
              <a:rPr lang="ja-JP" altLang="en-US" dirty="0"/>
              <a:t> か </a:t>
            </a:r>
            <a:r>
              <a:rPr lang="en-US" altLang="ja-JP" dirty="0"/>
              <a:t>LOH</a:t>
            </a:r>
            <a:r>
              <a:rPr lang="ja-JP" altLang="en-US" dirty="0"/>
              <a:t> か</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(2)</a:t>
            </a:r>
            <a:r>
              <a:rPr kumimoji="1" lang="ja-JP" alt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エスカレーションのし易さ</a:t>
            </a:r>
            <a:endParaRPr lang="en-US" altLang="ja-JP" dirty="0"/>
          </a:p>
          <a:p>
            <a:pPr lvl="1"/>
            <a:r>
              <a:rPr lang="ja-JP" altLang="en-US" dirty="0"/>
              <a:t>基本的に再現テストとは面倒なもの</a:t>
            </a:r>
            <a:endParaRPr lang="en-US" altLang="ja-JP" dirty="0"/>
          </a:p>
          <a:p>
            <a:pPr lvl="2"/>
            <a:r>
              <a:rPr lang="ja-JP" altLang="en-US" dirty="0"/>
              <a:t>いくら細かい手順を用意しても無駄な時もある</a:t>
            </a:r>
            <a:endParaRPr lang="en-US" altLang="ja-JP" dirty="0"/>
          </a:p>
          <a:p>
            <a:pPr lvl="1"/>
            <a:r>
              <a:rPr lang="ja-JP" altLang="en-US" dirty="0"/>
              <a:t>ダンプならデバッグから始められる</a:t>
            </a:r>
            <a:endParaRPr lang="en-US" altLang="ja-JP" dirty="0"/>
          </a:p>
          <a:p>
            <a:pPr lvl="2"/>
            <a:r>
              <a:rPr lang="ja-JP" altLang="en-US" dirty="0"/>
              <a:t>再現→</a:t>
            </a:r>
            <a:r>
              <a:rPr lang="ja-JP" altLang="en-US" b="1" u="sng" dirty="0"/>
              <a:t>デバッグ</a:t>
            </a:r>
            <a:r>
              <a:rPr lang="ja-JP" altLang="en-US" dirty="0"/>
              <a:t>→バグ発見→修正→パッチ</a:t>
            </a:r>
            <a:endParaRPr lang="en-US" altLang="ja-JP" dirty="0"/>
          </a:p>
          <a:p>
            <a:pPr lvl="2"/>
            <a:r>
              <a:rPr lang="ja-JP" altLang="en-US" dirty="0"/>
              <a:t>切り分け（条件抽出、プロトタイプ作成、事例確認、</a:t>
            </a:r>
            <a:br>
              <a:rPr lang="en-US" altLang="ja-JP" dirty="0"/>
            </a:br>
            <a:r>
              <a:rPr lang="ja-JP" altLang="en-US" dirty="0"/>
              <a:t>再現）→</a:t>
            </a:r>
            <a:r>
              <a:rPr lang="ja-JP" altLang="en-US" b="1" u="sng" dirty="0"/>
              <a:t>デバッグ</a:t>
            </a:r>
            <a:r>
              <a:rPr lang="ja-JP" altLang="en-US" dirty="0"/>
              <a:t>→バグ発見→修正→パッチ</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(3)</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r>
              <a:rPr lang="ja-JP" altLang="en-US" dirty="0"/>
              <a:t>プログラムを二進数で表現できるようになった</a:t>
            </a:r>
            <a:endParaRPr lang="en-US" altLang="ja-JP" dirty="0"/>
          </a:p>
          <a:p>
            <a:r>
              <a:rPr lang="ja-JP" altLang="en-US" dirty="0"/>
              <a:t>蓄積できる</a:t>
            </a:r>
            <a:endParaRPr lang="en-US" altLang="ja-JP" dirty="0"/>
          </a:p>
          <a:p>
            <a:pPr lvl="1"/>
            <a:r>
              <a:rPr lang="ja-JP" altLang="en-US" dirty="0"/>
              <a:t>繰り返し実行できる</a:t>
            </a:r>
            <a:endParaRPr lang="en-US" altLang="ja-JP" dirty="0"/>
          </a:p>
          <a:p>
            <a:r>
              <a:rPr lang="ja-JP" altLang="en-US" dirty="0"/>
              <a:t>ノイマン</a:t>
            </a:r>
          </a:p>
          <a:p>
            <a:pPr lvl="1"/>
            <a:r>
              <a:rPr lang="ja-JP" altLang="en-US" dirty="0"/>
              <a:t>ノイマン式計算機 （プログラム内蔵型計算機）</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r>
              <a:rPr lang="ja-JP" altLang="en-US" dirty="0"/>
              <a:t>問題点</a:t>
            </a:r>
            <a:endParaRPr lang="en-US" altLang="ja-JP" dirty="0"/>
          </a:p>
          <a:p>
            <a:pPr lvl="1"/>
            <a:r>
              <a:rPr lang="ja-JP" altLang="en-US" dirty="0"/>
              <a:t>人間が理解しずらい記述形式</a:t>
            </a:r>
            <a:endParaRPr kumimoji="1" lang="ja-JP" altLang="en-US" dirty="0"/>
          </a:p>
        </p:txBody>
      </p:sp>
      <p:sp>
        <p:nvSpPr>
          <p:cNvPr id="2" name="タイトル 1"/>
          <p:cNvSpPr>
            <a:spLocks noGrp="1"/>
          </p:cNvSpPr>
          <p:nvPr>
            <p:ph type="title"/>
          </p:nvPr>
        </p:nvSpPr>
        <p:spPr/>
        <p:txBody>
          <a:bodyPr/>
          <a:lstStyle/>
          <a:p>
            <a:r>
              <a:rPr kumimoji="1" lang="en-US" altLang="ja-JP" dirty="0"/>
              <a:t>EDVAC (1949)</a:t>
            </a:r>
            <a:br>
              <a:rPr kumimoji="1" lang="en-US" altLang="ja-JP" dirty="0"/>
            </a:br>
            <a:r>
              <a:rPr lang="ja-JP" altLang="en-US" sz="2400" dirty="0">
                <a:solidFill>
                  <a:schemeClr val="accent3"/>
                </a:solidFill>
              </a:rPr>
              <a:t>機械語の登場</a:t>
            </a:r>
          </a:p>
        </p:txBody>
      </p:sp>
      <p:pic>
        <p:nvPicPr>
          <p:cNvPr id="4" name="Picture 5"/>
          <p:cNvPicPr>
            <a:picLocks noChangeAspect="1" noChangeArrowheads="1"/>
          </p:cNvPicPr>
          <p:nvPr/>
        </p:nvPicPr>
        <p:blipFill>
          <a:blip r:embed="rId3" cstate="print"/>
          <a:srcRect/>
          <a:stretch>
            <a:fillRect/>
          </a:stretch>
        </p:blipFill>
        <p:spPr bwMode="auto">
          <a:xfrm>
            <a:off x="8739206" y="2837709"/>
            <a:ext cx="1523996" cy="1182582"/>
          </a:xfrm>
          <a:prstGeom prst="rect">
            <a:avLst/>
          </a:prstGeom>
          <a:noFill/>
          <a:ln w="9525">
            <a:noFill/>
            <a:miter lim="800000"/>
            <a:headEnd/>
            <a:tailEnd/>
          </a:ln>
        </p:spPr>
      </p:pic>
      <p:sp>
        <p:nvSpPr>
          <p:cNvPr id="5" name="角丸四角形 4"/>
          <p:cNvSpPr/>
          <p:nvPr/>
        </p:nvSpPr>
        <p:spPr bwMode="auto">
          <a:xfrm>
            <a:off x="2024034" y="4429132"/>
            <a:ext cx="3786214"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10110000 01100001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2166910" y="4143380"/>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a:t>
            </a:r>
            <a:r>
              <a:rPr lang="en-US" altLang="ja-JP" sz="1600" dirty="0">
                <a:solidFill>
                  <a:srgbClr val="FFFFFF"/>
                </a:solidFill>
                <a:effectLst>
                  <a:outerShdw blurRad="38100" dist="38100" dir="2700000" algn="tl">
                    <a:srgbClr val="000000">
                      <a:alpha val="43137"/>
                    </a:srgbClr>
                  </a:outerShdw>
                </a:effectLst>
                <a:latin typeface="+mj-lt"/>
              </a:rPr>
              <a:t>CPU</a:t>
            </a:r>
            <a:r>
              <a:rPr lang="ja-JP" altLang="en-US" sz="1600" dirty="0">
                <a:solidFill>
                  <a:srgbClr val="FFFFFF"/>
                </a:solidFill>
                <a:effectLst>
                  <a:outerShdw blurRad="38100" dist="38100" dir="2700000" algn="tl">
                    <a:srgbClr val="000000">
                      <a:alpha val="43137"/>
                    </a:srgbClr>
                  </a:outerShdw>
                </a:effectLst>
                <a:latin typeface="+mj-lt"/>
              </a:rPr>
              <a:t>機械語</a:t>
            </a:r>
          </a:p>
        </p:txBody>
      </p:sp>
      <p:sp>
        <p:nvSpPr>
          <p:cNvPr id="7" name="角丸四角形 6"/>
          <p:cNvSpPr/>
          <p:nvPr/>
        </p:nvSpPr>
        <p:spPr bwMode="auto">
          <a:xfrm>
            <a:off x="6238876" y="4429132"/>
            <a:ext cx="4214842"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わずかなシャッターチャンスに一発で</a:t>
            </a:r>
            <a:br>
              <a:rPr kumimoji="1" lang="en-US" altLang="ja-JP" dirty="0"/>
            </a:br>
            <a:r>
              <a:rPr kumimoji="1" lang="ja-JP" altLang="en-US" dirty="0"/>
              <a:t>素敵な写真を撮るのは難しい</a:t>
            </a:r>
            <a:endParaRPr kumimoji="1" lang="en-US" altLang="ja-JP" dirty="0"/>
          </a:p>
          <a:p>
            <a:r>
              <a:rPr kumimoji="1" lang="ja-JP" altLang="en-US" dirty="0"/>
              <a:t>失敗例：</a:t>
            </a:r>
            <a:endParaRPr kumimoji="1" lang="en-US" altLang="ja-JP" dirty="0"/>
          </a:p>
          <a:p>
            <a:pPr lvl="1"/>
            <a:r>
              <a:rPr kumimoji="1" lang="ja-JP" altLang="en-US" dirty="0"/>
              <a:t>別人</a:t>
            </a:r>
            <a:endParaRPr kumimoji="1" lang="en-US" altLang="ja-JP" dirty="0"/>
          </a:p>
          <a:p>
            <a:pPr lvl="2"/>
            <a:r>
              <a:rPr kumimoji="1" lang="en-US" altLang="ja-JP" dirty="0"/>
              <a:t>IIS</a:t>
            </a:r>
            <a:r>
              <a:rPr kumimoji="1" lang="ja-JP" altLang="en-US" dirty="0"/>
              <a:t> のプロセスリサイクル機能</a:t>
            </a:r>
            <a:endParaRPr kumimoji="1" lang="en-US" altLang="ja-JP" dirty="0"/>
          </a:p>
          <a:p>
            <a:pPr lvl="1"/>
            <a:r>
              <a:rPr kumimoji="1" lang="ja-JP" altLang="en-US" dirty="0"/>
              <a:t>ヤセ我慢</a:t>
            </a:r>
            <a:endParaRPr kumimoji="1" lang="en-US" altLang="ja-JP" dirty="0"/>
          </a:p>
          <a:p>
            <a:pPr lvl="2"/>
            <a:r>
              <a:rPr kumimoji="1" lang="en-US" altLang="ja-JP" dirty="0"/>
              <a:t>ASP.NET</a:t>
            </a:r>
            <a:r>
              <a:rPr kumimoji="1" lang="ja-JP" altLang="en-US" dirty="0"/>
              <a:t> のエラーハンドラ</a:t>
            </a:r>
            <a:endParaRPr kumimoji="1" lang="en-US" altLang="ja-JP" dirty="0"/>
          </a:p>
          <a:p>
            <a:pPr lvl="1"/>
            <a:r>
              <a:rPr kumimoji="1" lang="ja-JP" altLang="en-US" dirty="0"/>
              <a:t>擦り付け合い</a:t>
            </a:r>
            <a:endParaRPr kumimoji="1" lang="en-US" altLang="ja-JP" dirty="0"/>
          </a:p>
          <a:p>
            <a:pPr lvl="2"/>
            <a:r>
              <a:rPr kumimoji="1" lang="en-US" altLang="ja-JP" dirty="0"/>
              <a:t>XML</a:t>
            </a:r>
            <a:r>
              <a:rPr kumimoji="1" lang="ja-JP" altLang="en-US" dirty="0"/>
              <a:t> </a:t>
            </a:r>
            <a:r>
              <a:rPr kumimoji="1" lang="en-US" altLang="ja-JP" dirty="0"/>
              <a:t>Web</a:t>
            </a:r>
            <a:r>
              <a:rPr kumimoji="1" lang="ja-JP" altLang="en-US" dirty="0"/>
              <a:t> サービスの </a:t>
            </a:r>
            <a:r>
              <a:rPr kumimoji="1" lang="en-US" altLang="ja-JP" dirty="0"/>
              <a:t>SOAP</a:t>
            </a:r>
            <a:r>
              <a:rPr kumimoji="1" lang="ja-JP" altLang="en-US" dirty="0"/>
              <a:t> エラー</a:t>
            </a:r>
            <a:endParaRPr kumimoji="1" lang="en-US" altLang="ja-JP" dirty="0"/>
          </a:p>
          <a:p>
            <a:pPr lvl="1"/>
            <a:r>
              <a:rPr lang="ja-JP" altLang="en-US" i="0" dirty="0"/>
              <a:t>どちらとも取れる</a:t>
            </a:r>
            <a:endParaRPr lang="en-US" altLang="ja-JP" i="0" dirty="0"/>
          </a:p>
          <a:p>
            <a:pPr lvl="2"/>
            <a:r>
              <a:rPr lang="en-US" altLang="ja-JP" dirty="0"/>
              <a:t>.NET</a:t>
            </a:r>
            <a:r>
              <a:rPr lang="ja-JP" altLang="en-US" dirty="0"/>
              <a:t> メモリ系トラブルシューティング</a:t>
            </a:r>
            <a:endParaRPr kumimoji="1" lang="en-US" altLang="ja-JP" dirty="0"/>
          </a:p>
        </p:txBody>
      </p:sp>
      <p:sp>
        <p:nvSpPr>
          <p:cNvPr id="2" name="タイトル 1"/>
          <p:cNvSpPr>
            <a:spLocks noGrp="1"/>
          </p:cNvSpPr>
          <p:nvPr>
            <p:ph type="title"/>
          </p:nvPr>
        </p:nvSpPr>
        <p:spPr/>
        <p:txBody>
          <a:bodyPr/>
          <a:lstStyle/>
          <a:p>
            <a:r>
              <a:rPr kumimoji="1" lang="ja-JP" altLang="en-US" dirty="0"/>
              <a:t>ダンプ採取の難しさ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dissolve">
                                      <p:cBhvr>
                                        <p:cTn id="14" dur="500"/>
                                        <p:tgtEl>
                                          <p:spTgt spid="3">
                                            <p:txEl>
                                              <p:pRg st="3" end="3"/>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par>
                          <p:cTn id="22" fill="hold">
                            <p:stCondLst>
                              <p:cond delay="1500"/>
                            </p:stCondLst>
                            <p:childTnLst>
                              <p:par>
                                <p:cTn id="23" presetID="9"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par>
                          <p:cTn id="29" fill="hold">
                            <p:stCondLst>
                              <p:cond delay="2000"/>
                            </p:stCondLst>
                            <p:childTnLst>
                              <p:par>
                                <p:cTn id="30" presetID="9"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 4"/>
          <p:cNvSpPr>
            <a:spLocks noGrp="1"/>
          </p:cNvSpPr>
          <p:nvPr>
            <p:ph sz="quarter" idx="10"/>
          </p:nvPr>
        </p:nvSpPr>
        <p:spPr/>
        <p:txBody>
          <a:bodyPr>
            <a:normAutofit fontScale="85000" lnSpcReduction="20000"/>
          </a:bodyPr>
          <a:lstStyle/>
          <a:p>
            <a:pPr lvl="0"/>
            <a:r>
              <a:rPr kumimoji="1" lang="ja-JP" altLang="en-US" dirty="0"/>
              <a:t>標準機能</a:t>
            </a:r>
          </a:p>
          <a:p>
            <a:pPr lvl="1"/>
            <a:r>
              <a:rPr kumimoji="1" lang="ja-JP" altLang="en-US" dirty="0"/>
              <a:t>タスクマネージャ（</a:t>
            </a:r>
            <a:r>
              <a:rPr kumimoji="1" lang="en-US" altLang="ja-JP" dirty="0"/>
              <a:t>Vista</a:t>
            </a:r>
            <a:r>
              <a:rPr kumimoji="1" lang="ja-JP" altLang="en-US" dirty="0"/>
              <a:t> 以降）</a:t>
            </a:r>
          </a:p>
          <a:p>
            <a:pPr lvl="1"/>
            <a:r>
              <a:rPr kumimoji="1" lang="ja-JP" altLang="en-US" dirty="0"/>
              <a:t>ワトソン博士</a:t>
            </a:r>
            <a:endParaRPr kumimoji="1" lang="en-US" altLang="ja-JP" dirty="0"/>
          </a:p>
          <a:p>
            <a:pPr lvl="1"/>
            <a:r>
              <a:rPr kumimoji="1" lang="en-US" altLang="ja-JP" dirty="0"/>
              <a:t>DW20.exe</a:t>
            </a:r>
          </a:p>
          <a:p>
            <a:pPr lvl="2"/>
            <a:r>
              <a:rPr kumimoji="1" lang="ja-JP" altLang="en-US" dirty="0"/>
              <a:t>ワトソン博士 </a:t>
            </a:r>
            <a:r>
              <a:rPr kumimoji="1" lang="en-US" altLang="ja-JP" dirty="0"/>
              <a:t>2.0</a:t>
            </a:r>
          </a:p>
          <a:p>
            <a:pPr lvl="2"/>
            <a:r>
              <a:rPr lang="en-US" altLang="ja-JP" dirty="0"/>
              <a:t>Windows Error</a:t>
            </a:r>
            <a:r>
              <a:rPr lang="ja-JP" altLang="en-US" dirty="0"/>
              <a:t> </a:t>
            </a:r>
            <a:r>
              <a:rPr lang="en-US" altLang="ja-JP" dirty="0"/>
              <a:t>Reporting</a:t>
            </a:r>
            <a:r>
              <a:rPr lang="ja-JP" altLang="en-US" dirty="0"/>
              <a:t>（</a:t>
            </a:r>
            <a:r>
              <a:rPr lang="en-US" altLang="ja-JP" dirty="0"/>
              <a:t>WER</a:t>
            </a:r>
            <a:r>
              <a:rPr lang="ja-JP" altLang="en-US" dirty="0"/>
              <a:t>）</a:t>
            </a:r>
            <a:endParaRPr kumimoji="1" lang="en-US" altLang="ja-JP" dirty="0"/>
          </a:p>
          <a:p>
            <a:pPr lvl="2"/>
            <a:r>
              <a:rPr kumimoji="1" lang="en-US" altLang="ja-JP" dirty="0"/>
              <a:t>.NET</a:t>
            </a:r>
            <a:r>
              <a:rPr kumimoji="1" lang="ja-JP" altLang="en-US" dirty="0"/>
              <a:t> </a:t>
            </a:r>
            <a:r>
              <a:rPr kumimoji="1" lang="en-US" altLang="ja-JP" dirty="0"/>
              <a:t>Runtime</a:t>
            </a:r>
            <a:r>
              <a:rPr kumimoji="1" lang="ja-JP" altLang="en-US" dirty="0"/>
              <a:t> </a:t>
            </a:r>
            <a:r>
              <a:rPr kumimoji="1" lang="en-US" altLang="ja-JP" dirty="0"/>
              <a:t>2.0</a:t>
            </a:r>
            <a:r>
              <a:rPr kumimoji="1" lang="ja-JP" altLang="en-US" dirty="0"/>
              <a:t> </a:t>
            </a:r>
            <a:r>
              <a:rPr kumimoji="1" lang="en-US" altLang="ja-JP" dirty="0"/>
              <a:t>Error</a:t>
            </a:r>
            <a:r>
              <a:rPr kumimoji="1" lang="ja-JP" altLang="en-US" dirty="0"/>
              <a:t> </a:t>
            </a:r>
            <a:r>
              <a:rPr kumimoji="1" lang="en-US" altLang="ja-JP" dirty="0"/>
              <a:t>Reporting</a:t>
            </a:r>
          </a:p>
          <a:p>
            <a:pPr lvl="0"/>
            <a:r>
              <a:rPr kumimoji="1" lang="ja-JP" altLang="en-US" dirty="0"/>
              <a:t>ツール</a:t>
            </a:r>
            <a:endParaRPr kumimoji="1" lang="en-US" altLang="ja-JP" dirty="0"/>
          </a:p>
          <a:p>
            <a:pPr lvl="1"/>
            <a:r>
              <a:rPr kumimoji="1" lang="ja-JP" altLang="en-US" dirty="0"/>
              <a:t>デバッガ（</a:t>
            </a:r>
            <a:r>
              <a:rPr kumimoji="1" lang="en-US" altLang="ja-JP" dirty="0"/>
              <a:t>Visual</a:t>
            </a:r>
            <a:r>
              <a:rPr kumimoji="1" lang="ja-JP" altLang="en-US" dirty="0"/>
              <a:t> </a:t>
            </a:r>
            <a:r>
              <a:rPr kumimoji="1" lang="en-US" altLang="ja-JP" dirty="0"/>
              <a:t>Studio</a:t>
            </a:r>
            <a:r>
              <a:rPr kumimoji="1" lang="ja-JP" altLang="en-US" dirty="0"/>
              <a:t> など）</a:t>
            </a:r>
            <a:endParaRPr kumimoji="1" lang="en-US" altLang="ja-JP" dirty="0"/>
          </a:p>
          <a:p>
            <a:pPr lvl="1"/>
            <a:r>
              <a:rPr kumimoji="1" lang="en-US" altLang="ja-JP" dirty="0"/>
              <a:t>Adplus.vbs</a:t>
            </a:r>
            <a:r>
              <a:rPr kumimoji="1" lang="ja-JP" altLang="en-US" dirty="0"/>
              <a:t>（</a:t>
            </a:r>
            <a:r>
              <a:rPr kumimoji="1" lang="en-US" altLang="ja-JP" dirty="0"/>
              <a:t>Debugging</a:t>
            </a:r>
            <a:r>
              <a:rPr kumimoji="1" lang="ja-JP" altLang="en-US" dirty="0"/>
              <a:t> </a:t>
            </a:r>
            <a:r>
              <a:rPr kumimoji="1" lang="en-US" altLang="ja-JP" dirty="0"/>
              <a:t>Tools</a:t>
            </a:r>
            <a:r>
              <a:rPr kumimoji="1" lang="ja-JP" altLang="en-US" dirty="0"/>
              <a:t> </a:t>
            </a:r>
            <a:r>
              <a:rPr kumimoji="1" lang="en-US" altLang="ja-JP" dirty="0"/>
              <a:t>for</a:t>
            </a:r>
            <a:r>
              <a:rPr kumimoji="1" lang="ja-JP" altLang="en-US" dirty="0"/>
              <a:t> </a:t>
            </a:r>
            <a:r>
              <a:rPr kumimoji="1" lang="en-US" altLang="ja-JP" dirty="0"/>
              <a:t>Windows</a:t>
            </a:r>
            <a:r>
              <a:rPr kumimoji="1" lang="ja-JP" altLang="en-US" dirty="0"/>
              <a:t> 同梱）</a:t>
            </a:r>
            <a:endParaRPr kumimoji="1" lang="en-US" altLang="ja-JP" dirty="0"/>
          </a:p>
          <a:p>
            <a:pPr lvl="1"/>
            <a:r>
              <a:rPr kumimoji="1" lang="en-US" altLang="ja-JP" dirty="0" err="1"/>
              <a:t>DebugDiag</a:t>
            </a:r>
            <a:r>
              <a:rPr kumimoji="1" lang="ja-JP" altLang="en-US" dirty="0"/>
              <a:t>（</a:t>
            </a:r>
            <a:r>
              <a:rPr lang="en-US" dirty="0"/>
              <a:t>IIS Diagnostics Toolkit</a:t>
            </a:r>
            <a:r>
              <a:rPr lang="ja-JP" altLang="en-US" dirty="0"/>
              <a:t> 同梱）</a:t>
            </a:r>
            <a:endParaRPr kumimoji="1" lang="en-US" altLang="ja-JP" dirty="0"/>
          </a:p>
          <a:p>
            <a:pPr lvl="1"/>
            <a:r>
              <a:rPr kumimoji="1" lang="en-US" altLang="ja-JP" dirty="0"/>
              <a:t>Userdump.exe</a:t>
            </a:r>
            <a:r>
              <a:rPr kumimoji="1" lang="ja-JP" altLang="en-US" dirty="0"/>
              <a:t>（</a:t>
            </a:r>
            <a:r>
              <a:rPr lang="en-US" altLang="ja-JP" dirty="0"/>
              <a:t>Support Professionals Toolkit </a:t>
            </a:r>
            <a:r>
              <a:rPr lang="ja-JP" altLang="en-US" dirty="0"/>
              <a:t>同梱</a:t>
            </a:r>
            <a:r>
              <a:rPr kumimoji="1" lang="ja-JP" altLang="en-US" dirty="0"/>
              <a:t>）</a:t>
            </a:r>
            <a:endParaRPr kumimoji="1" lang="en-US" altLang="ja-JP" dirty="0"/>
          </a:p>
        </p:txBody>
      </p:sp>
      <p:sp>
        <p:nvSpPr>
          <p:cNvPr id="2" name="タイトル 1"/>
          <p:cNvSpPr>
            <a:spLocks noGrp="1"/>
          </p:cNvSpPr>
          <p:nvPr>
            <p:ph type="title"/>
          </p:nvPr>
        </p:nvSpPr>
        <p:spPr/>
        <p:txBody>
          <a:bodyPr/>
          <a:lstStyle/>
          <a:p>
            <a:r>
              <a:rPr kumimoji="1" lang="ja-JP" altLang="en-US" dirty="0"/>
              <a:t>採取手法各種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dissolve">
                                      <p:cBhvr>
                                        <p:cTn id="16" dur="500"/>
                                        <p:tgtEl>
                                          <p:spTgt spid="5">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dissolve">
                                      <p:cBhvr>
                                        <p:cTn id="19" dur="500"/>
                                        <p:tgtEl>
                                          <p:spTgt spid="5">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dissolv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ssolve">
                                      <p:cBhvr>
                                        <p:cTn id="27" dur="500"/>
                                        <p:tgtEl>
                                          <p:spTgt spid="5">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dissolve">
                                      <p:cBhvr>
                                        <p:cTn id="30" dur="500"/>
                                        <p:tgtEl>
                                          <p:spTgt spid="5">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dissolve">
                                      <p:cBhvr>
                                        <p:cTn id="33" dur="500"/>
                                        <p:tgtEl>
                                          <p:spTgt spid="5">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Effect transition="in" filter="dissolve">
                                      <p:cBhvr>
                                        <p:cTn id="3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kumimoji="1" lang="ja-JP" altLang="en-US" dirty="0"/>
              <a:t>理想：</a:t>
            </a:r>
            <a:r>
              <a:rPr kumimoji="1" lang="ja-JP" altLang="en-US" u="sng" dirty="0"/>
              <a:t>デバッグできる人</a:t>
            </a:r>
            <a:r>
              <a:rPr kumimoji="1" lang="ja-JP" altLang="en-US" dirty="0"/>
              <a:t>が</a:t>
            </a:r>
            <a:r>
              <a:rPr lang="ja-JP" altLang="en-US" dirty="0"/>
              <a:t>問題の箇所を</a:t>
            </a:r>
            <a:br>
              <a:rPr lang="en-US" altLang="ja-JP" dirty="0"/>
            </a:br>
            <a:r>
              <a:rPr lang="ja-JP" altLang="en-US" u="sng" dirty="0"/>
              <a:t>端的に示すタイミング</a:t>
            </a:r>
            <a:r>
              <a:rPr lang="ja-JP" altLang="en-US" dirty="0"/>
              <a:t>で</a:t>
            </a:r>
            <a:r>
              <a:rPr lang="ja-JP" altLang="en-US" u="sng" dirty="0"/>
              <a:t>デバッガで</a:t>
            </a:r>
            <a:r>
              <a:rPr lang="ja-JP" altLang="en-US" dirty="0"/>
              <a:t>止めて</a:t>
            </a:r>
            <a:br>
              <a:rPr lang="en-US" altLang="ja-JP" dirty="0"/>
            </a:br>
            <a:r>
              <a:rPr lang="ja-JP" altLang="en-US" u="sng" dirty="0"/>
              <a:t>採取する</a:t>
            </a:r>
            <a:endParaRPr lang="en-US" altLang="ja-JP" u="sng" dirty="0"/>
          </a:p>
          <a:p>
            <a:pPr lvl="1"/>
            <a:r>
              <a:rPr lang="ja-JP" altLang="en-US" dirty="0"/>
              <a:t>問題の箇所が端的に分かる＝既に原因の</a:t>
            </a:r>
            <a:br>
              <a:rPr lang="en-US" altLang="ja-JP" dirty="0"/>
            </a:br>
            <a:r>
              <a:rPr lang="ja-JP" altLang="en-US" dirty="0"/>
              <a:t>ステートメントがほぼ特定されている</a:t>
            </a:r>
            <a:endParaRPr lang="en-US" altLang="ja-JP" dirty="0"/>
          </a:p>
          <a:p>
            <a:r>
              <a:rPr lang="ja-JP" altLang="en-US" dirty="0"/>
              <a:t>現実：状況が</a:t>
            </a:r>
            <a:r>
              <a:rPr lang="ja-JP" altLang="en-US" u="sng" dirty="0"/>
              <a:t>よくわからない</a:t>
            </a:r>
            <a:r>
              <a:rPr lang="ja-JP" altLang="en-US" dirty="0"/>
              <a:t>ので</a:t>
            </a:r>
            <a:r>
              <a:rPr lang="ja-JP" altLang="en-US" u="sng" dirty="0"/>
              <a:t>とりあえず</a:t>
            </a:r>
            <a:br>
              <a:rPr lang="en-US" altLang="ja-JP" u="sng" dirty="0"/>
            </a:br>
            <a:r>
              <a:rPr lang="ja-JP" altLang="en-US" dirty="0"/>
              <a:t>簡単な</a:t>
            </a:r>
            <a:r>
              <a:rPr lang="ja-JP" altLang="en-US" u="sng" dirty="0"/>
              <a:t>ツールで採取</a:t>
            </a:r>
            <a:r>
              <a:rPr lang="ja-JP" altLang="en-US" dirty="0"/>
              <a:t>する</a:t>
            </a:r>
            <a:endParaRPr lang="en-US" altLang="ja-JP" dirty="0"/>
          </a:p>
          <a:p>
            <a:pPr lvl="1"/>
            <a:r>
              <a:rPr lang="ja-JP" altLang="en-US" dirty="0"/>
              <a:t>トリアエズダンプ</a:t>
            </a:r>
            <a:endParaRPr lang="en-US" altLang="ja-JP" dirty="0"/>
          </a:p>
          <a:p>
            <a:pPr lvl="1"/>
            <a:r>
              <a:rPr lang="ja-JP" altLang="en-US" dirty="0"/>
              <a:t>数回の採取を繰り返して問題に近づく</a:t>
            </a:r>
            <a:endParaRPr lang="en-US" altLang="ja-JP" dirty="0"/>
          </a:p>
        </p:txBody>
      </p:sp>
      <p:sp>
        <p:nvSpPr>
          <p:cNvPr id="2" name="タイトル 1"/>
          <p:cNvSpPr>
            <a:spLocks noGrp="1"/>
          </p:cNvSpPr>
          <p:nvPr>
            <p:ph type="title"/>
          </p:nvPr>
        </p:nvSpPr>
        <p:spPr/>
        <p:txBody>
          <a:bodyPr/>
          <a:lstStyle/>
          <a:p>
            <a:r>
              <a:rPr kumimoji="1" lang="ja-JP" altLang="en-US" dirty="0"/>
              <a:t>注意点：採取の理想と現実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ネットワーク</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a:t>ここの中で何が行われているか</a:t>
            </a:r>
            <a:r>
              <a:rPr kumimoji="1" lang="en-US" altLang="ja-JP" dirty="0"/>
              <a:t>?</a:t>
            </a:r>
            <a:endParaRPr kumimoji="1" lang="ja-JP" altLang="en-US" dirty="0"/>
          </a:p>
        </p:txBody>
      </p:sp>
      <p:pic>
        <p:nvPicPr>
          <p:cNvPr id="3075" name="Picture 3"/>
          <p:cNvPicPr>
            <a:picLocks noChangeAspect="1" noChangeArrowheads="1"/>
          </p:cNvPicPr>
          <p:nvPr/>
        </p:nvPicPr>
        <p:blipFill>
          <a:blip r:embed="rId3" cstate="print"/>
          <a:srcRect/>
          <a:stretch>
            <a:fillRect/>
          </a:stretch>
        </p:blipFill>
        <p:spPr bwMode="auto">
          <a:xfrm>
            <a:off x="2600330" y="1000109"/>
            <a:ext cx="7139008" cy="5564227"/>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URL </a:t>
            </a:r>
            <a:r>
              <a:rPr kumimoji="1" lang="ja-JP" altLang="en-US" dirty="0"/>
              <a:t>の各パーツ</a:t>
            </a:r>
          </a:p>
        </p:txBody>
      </p:sp>
      <p:sp>
        <p:nvSpPr>
          <p:cNvPr id="5" name="角丸四角形 4"/>
          <p:cNvSpPr/>
          <p:nvPr>
            <p:custDataLst>
              <p:tags r:id="rId1"/>
            </p:custDataLst>
          </p:nvPr>
        </p:nvSpPr>
        <p:spPr bwMode="auto">
          <a:xfrm>
            <a:off x="1952596" y="1285860"/>
            <a:ext cx="8607900" cy="1000132"/>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3200" dirty="0">
                <a:solidFill>
                  <a:srgbClr val="FFFFFF"/>
                </a:solidFill>
                <a:effectLst>
                  <a:outerShdw blurRad="38100" dist="38100" dir="2700000" algn="tl">
                    <a:srgbClr val="000000">
                      <a:alpha val="43137"/>
                    </a:srgbClr>
                  </a:outerShdw>
                </a:effectLst>
                <a:latin typeface="+mj-lt"/>
              </a:rPr>
              <a:t>http://www.contoso.com[:80]/folder/file.htm</a:t>
            </a:r>
            <a:endParaRPr lang="ja-JP" altLang="en-US" sz="3200" dirty="0">
              <a:solidFill>
                <a:srgbClr val="FFFFFF"/>
              </a:solidFill>
              <a:effectLst>
                <a:outerShdw blurRad="38100" dist="38100" dir="2700000" algn="tl">
                  <a:srgbClr val="000000">
                    <a:alpha val="43137"/>
                  </a:srgbClr>
                </a:outerShdw>
              </a:effectLst>
              <a:latin typeface="+mj-lt"/>
            </a:endParaRPr>
          </a:p>
        </p:txBody>
      </p:sp>
      <p:cxnSp>
        <p:nvCxnSpPr>
          <p:cNvPr id="7" name="直線コネクタ 6"/>
          <p:cNvCxnSpPr/>
          <p:nvPr/>
        </p:nvCxnSpPr>
        <p:spPr>
          <a:xfrm>
            <a:off x="2238348"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カギ線コネクタ 8"/>
          <p:cNvCxnSpPr>
            <a:endCxn id="11" idx="1"/>
          </p:cNvCxnSpPr>
          <p:nvPr/>
        </p:nvCxnSpPr>
        <p:spPr>
          <a:xfrm>
            <a:off x="2666976" y="2110080"/>
            <a:ext cx="2500330" cy="588023"/>
          </a:xfrm>
          <a:prstGeom prst="bentConnector3">
            <a:avLst>
              <a:gd name="adj1" fmla="val -503"/>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テキスト ボックス 10"/>
          <p:cNvSpPr txBox="1"/>
          <p:nvPr/>
        </p:nvSpPr>
        <p:spPr>
          <a:xfrm>
            <a:off x="5167306" y="2467270"/>
            <a:ext cx="3214710" cy="461665"/>
          </a:xfrm>
          <a:prstGeom prst="rect">
            <a:avLst/>
          </a:prstGeom>
          <a:noFill/>
        </p:spPr>
        <p:txBody>
          <a:bodyPr wrap="square" rtlCol="0">
            <a:spAutoFit/>
          </a:bodyPr>
          <a:lstStyle/>
          <a:p>
            <a:r>
              <a:rPr lang="ja-JP" altLang="en-US" sz="2400" dirty="0"/>
              <a:t>プロトコル</a:t>
            </a:r>
          </a:p>
        </p:txBody>
      </p:sp>
      <p:cxnSp>
        <p:nvCxnSpPr>
          <p:cNvPr id="12" name="直線コネクタ 11"/>
          <p:cNvCxnSpPr/>
          <p:nvPr/>
        </p:nvCxnSpPr>
        <p:spPr>
          <a:xfrm>
            <a:off x="3381356"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カギ線コネクタ 12"/>
          <p:cNvCxnSpPr>
            <a:endCxn id="18" idx="1"/>
          </p:cNvCxnSpPr>
          <p:nvPr/>
        </p:nvCxnSpPr>
        <p:spPr>
          <a:xfrm>
            <a:off x="3809984" y="2071679"/>
            <a:ext cx="1357322" cy="1155065"/>
          </a:xfrm>
          <a:prstGeom prst="bentConnector3">
            <a:avLst>
              <a:gd name="adj1" fmla="val 3484"/>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テキスト ボックス 17"/>
          <p:cNvSpPr txBox="1"/>
          <p:nvPr/>
        </p:nvSpPr>
        <p:spPr>
          <a:xfrm>
            <a:off x="5167306" y="2995911"/>
            <a:ext cx="5286412" cy="461665"/>
          </a:xfrm>
          <a:prstGeom prst="rect">
            <a:avLst/>
          </a:prstGeom>
          <a:noFill/>
        </p:spPr>
        <p:txBody>
          <a:bodyPr wrap="square" rtlCol="0">
            <a:spAutoFit/>
          </a:bodyPr>
          <a:lstStyle/>
          <a:p>
            <a:r>
              <a:rPr lang="ja-JP" altLang="en-US" sz="2400" dirty="0"/>
              <a:t>サーバー名 </a:t>
            </a:r>
            <a:r>
              <a:rPr lang="en-US" altLang="ja-JP" sz="2400" dirty="0"/>
              <a:t>(or </a:t>
            </a:r>
            <a:r>
              <a:rPr lang="ja-JP" altLang="en-US" sz="2400" dirty="0"/>
              <a:t>サーバーファーム名</a:t>
            </a:r>
            <a:r>
              <a:rPr lang="en-US" altLang="ja-JP" sz="2400" dirty="0"/>
              <a:t>)</a:t>
            </a:r>
            <a:endParaRPr lang="ja-JP" altLang="en-US" sz="2400" dirty="0"/>
          </a:p>
        </p:txBody>
      </p:sp>
      <p:cxnSp>
        <p:nvCxnSpPr>
          <p:cNvPr id="28" name="直線コネクタ 27"/>
          <p:cNvCxnSpPr/>
          <p:nvPr/>
        </p:nvCxnSpPr>
        <p:spPr>
          <a:xfrm>
            <a:off x="4310050" y="2071678"/>
            <a:ext cx="23574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カギ線コネクタ 29"/>
          <p:cNvCxnSpPr>
            <a:endCxn id="33" idx="1"/>
          </p:cNvCxnSpPr>
          <p:nvPr/>
        </p:nvCxnSpPr>
        <p:spPr>
          <a:xfrm rot="16200000" flipH="1">
            <a:off x="4111139" y="2699217"/>
            <a:ext cx="1683706" cy="42862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テキスト ボックス 32"/>
          <p:cNvSpPr txBox="1"/>
          <p:nvPr/>
        </p:nvSpPr>
        <p:spPr>
          <a:xfrm>
            <a:off x="5167306" y="3524552"/>
            <a:ext cx="5286412" cy="461665"/>
          </a:xfrm>
          <a:prstGeom prst="rect">
            <a:avLst/>
          </a:prstGeom>
          <a:noFill/>
        </p:spPr>
        <p:txBody>
          <a:bodyPr wrap="square" rtlCol="0">
            <a:spAutoFit/>
          </a:bodyPr>
          <a:lstStyle/>
          <a:p>
            <a:r>
              <a:rPr lang="ja-JP" altLang="en-US" sz="2400" dirty="0"/>
              <a:t>ドメイン名</a:t>
            </a:r>
          </a:p>
        </p:txBody>
      </p:sp>
      <p:cxnSp>
        <p:nvCxnSpPr>
          <p:cNvPr id="35" name="直線コネクタ 34"/>
          <p:cNvCxnSpPr/>
          <p:nvPr/>
        </p:nvCxnSpPr>
        <p:spPr>
          <a:xfrm>
            <a:off x="6738942" y="2071678"/>
            <a:ext cx="571504"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テキスト ボックス 37"/>
          <p:cNvSpPr txBox="1"/>
          <p:nvPr/>
        </p:nvSpPr>
        <p:spPr>
          <a:xfrm>
            <a:off x="5167306" y="4053193"/>
            <a:ext cx="1714512" cy="461665"/>
          </a:xfrm>
          <a:prstGeom prst="rect">
            <a:avLst/>
          </a:prstGeom>
          <a:noFill/>
        </p:spPr>
        <p:txBody>
          <a:bodyPr wrap="square" rtlCol="0">
            <a:spAutoFit/>
          </a:bodyPr>
          <a:lstStyle/>
          <a:p>
            <a:r>
              <a:rPr lang="ja-JP" altLang="en-US" sz="2400" dirty="0"/>
              <a:t>ポート番号</a:t>
            </a:r>
          </a:p>
        </p:txBody>
      </p:sp>
      <p:cxnSp>
        <p:nvCxnSpPr>
          <p:cNvPr id="39" name="カギ線コネクタ 29"/>
          <p:cNvCxnSpPr>
            <a:endCxn id="38" idx="3"/>
          </p:cNvCxnSpPr>
          <p:nvPr/>
        </p:nvCxnSpPr>
        <p:spPr>
          <a:xfrm rot="5400000">
            <a:off x="5882804" y="3070695"/>
            <a:ext cx="2212345" cy="21431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2" name="直線コネクタ 41"/>
          <p:cNvCxnSpPr/>
          <p:nvPr/>
        </p:nvCxnSpPr>
        <p:spPr>
          <a:xfrm>
            <a:off x="7381884" y="2071678"/>
            <a:ext cx="1214446"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テキスト ボックス 43"/>
          <p:cNvSpPr txBox="1"/>
          <p:nvPr/>
        </p:nvSpPr>
        <p:spPr>
          <a:xfrm>
            <a:off x="5167306" y="4581834"/>
            <a:ext cx="1714512" cy="461665"/>
          </a:xfrm>
          <a:prstGeom prst="rect">
            <a:avLst/>
          </a:prstGeom>
          <a:noFill/>
        </p:spPr>
        <p:txBody>
          <a:bodyPr wrap="square" rtlCol="0">
            <a:spAutoFit/>
          </a:bodyPr>
          <a:lstStyle/>
          <a:p>
            <a:r>
              <a:rPr lang="ja-JP" altLang="en-US" sz="2400" dirty="0"/>
              <a:t>パス</a:t>
            </a:r>
          </a:p>
        </p:txBody>
      </p:sp>
      <p:sp>
        <p:nvSpPr>
          <p:cNvPr id="45" name="テキスト ボックス 44"/>
          <p:cNvSpPr txBox="1"/>
          <p:nvPr/>
        </p:nvSpPr>
        <p:spPr>
          <a:xfrm>
            <a:off x="5167306" y="5110476"/>
            <a:ext cx="1714512" cy="461665"/>
          </a:xfrm>
          <a:prstGeom prst="rect">
            <a:avLst/>
          </a:prstGeom>
          <a:noFill/>
        </p:spPr>
        <p:txBody>
          <a:bodyPr wrap="square" rtlCol="0">
            <a:spAutoFit/>
          </a:bodyPr>
          <a:lstStyle/>
          <a:p>
            <a:r>
              <a:rPr lang="ja-JP" altLang="en-US" sz="2400" dirty="0"/>
              <a:t>ファイル名</a:t>
            </a:r>
          </a:p>
        </p:txBody>
      </p:sp>
      <p:cxnSp>
        <p:nvCxnSpPr>
          <p:cNvPr id="51" name="カギ線コネクタ 29"/>
          <p:cNvCxnSpPr>
            <a:endCxn id="44" idx="3"/>
          </p:cNvCxnSpPr>
          <p:nvPr/>
        </p:nvCxnSpPr>
        <p:spPr>
          <a:xfrm rot="5400000">
            <a:off x="6118547" y="2834949"/>
            <a:ext cx="2740988" cy="1214446"/>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直線コネクタ 53"/>
          <p:cNvCxnSpPr/>
          <p:nvPr/>
        </p:nvCxnSpPr>
        <p:spPr>
          <a:xfrm>
            <a:off x="8739206" y="2071678"/>
            <a:ext cx="12858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カギ線コネクタ 29"/>
          <p:cNvCxnSpPr>
            <a:endCxn id="45" idx="3"/>
          </p:cNvCxnSpPr>
          <p:nvPr/>
        </p:nvCxnSpPr>
        <p:spPr>
          <a:xfrm rot="5400000">
            <a:off x="6526301" y="2414023"/>
            <a:ext cx="3282802" cy="257176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59" name="左中かっこ 58"/>
          <p:cNvSpPr/>
          <p:nvPr/>
        </p:nvSpPr>
        <p:spPr>
          <a:xfrm>
            <a:off x="4738678" y="4572008"/>
            <a:ext cx="500066" cy="100013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ja-JP" altLang="en-US"/>
          </a:p>
        </p:txBody>
      </p:sp>
      <p:sp>
        <p:nvSpPr>
          <p:cNvPr id="60" name="角丸四角形 59"/>
          <p:cNvSpPr/>
          <p:nvPr/>
        </p:nvSpPr>
        <p:spPr bwMode="auto">
          <a:xfrm>
            <a:off x="2595538" y="4643446"/>
            <a:ext cx="1857388"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場所の事</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bwMode="auto">
          <a:xfrm>
            <a:off x="8453454" y="4286256"/>
            <a:ext cx="2071702" cy="214314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contoso.com</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8" name="正方形/長方形 27"/>
          <p:cNvSpPr/>
          <p:nvPr/>
        </p:nvSpPr>
        <p:spPr bwMode="auto">
          <a:xfrm>
            <a:off x="8453454" y="1000108"/>
            <a:ext cx="2071702" cy="242889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DNS Root</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6" name="正方形/長方形 25"/>
          <p:cNvSpPr/>
          <p:nvPr/>
        </p:nvSpPr>
        <p:spPr bwMode="auto">
          <a:xfrm>
            <a:off x="7239008" y="1000108"/>
            <a:ext cx="1000132"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192.168.1/24</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1738282" y="1000108"/>
            <a:ext cx="5357850"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400" i="1" dirty="0">
                <a:solidFill>
                  <a:schemeClr val="bg1"/>
                </a:solidFill>
                <a:effectLst>
                  <a:outerShdw blurRad="38100" dist="38100" dir="2700000" algn="tl">
                    <a:srgbClr val="000000">
                      <a:alpha val="43137"/>
                    </a:srgbClr>
                  </a:outerShdw>
                </a:effectLst>
                <a:latin typeface="+mj-lt"/>
              </a:rPr>
              <a:t>192.168.0/24</a:t>
            </a:r>
            <a:endParaRPr lang="ja-JP" altLang="en-US" sz="1400" i="1" dirty="0">
              <a:solidFill>
                <a:schemeClr val="bg1"/>
              </a:solidFill>
              <a:effectLst>
                <a:outerShdw blurRad="38100" dist="38100" dir="2700000" algn="tl">
                  <a:srgbClr val="000000">
                    <a:alpha val="43137"/>
                  </a:srgbClr>
                </a:outerShdw>
              </a:effectLst>
              <a:latin typeface="+mj-lt"/>
            </a:endParaRPr>
          </a:p>
        </p:txBody>
      </p:sp>
      <p:sp>
        <p:nvSpPr>
          <p:cNvPr id="6" name="タイトル 5"/>
          <p:cNvSpPr>
            <a:spLocks noGrp="1"/>
          </p:cNvSpPr>
          <p:nvPr>
            <p:ph type="title"/>
          </p:nvPr>
        </p:nvSpPr>
        <p:spPr/>
        <p:txBody>
          <a:bodyPr>
            <a:normAutofit/>
          </a:bodyPr>
          <a:lstStyle/>
          <a:p>
            <a:r>
              <a:rPr kumimoji="1" lang="en-US" altLang="ja-JP" dirty="0"/>
              <a:t>TCP/IP </a:t>
            </a:r>
            <a:r>
              <a:rPr kumimoji="1" lang="ja-JP" altLang="en-US" dirty="0"/>
              <a:t>ネットワーク </a:t>
            </a:r>
            <a:r>
              <a:rPr lang="ja-JP" altLang="en-US" dirty="0"/>
              <a:t>のノードのやりとり</a:t>
            </a:r>
            <a:endParaRPr kumimoji="1" lang="ja-JP" altLang="en-US" dirty="0"/>
          </a:p>
        </p:txBody>
      </p:sp>
      <p:pic>
        <p:nvPicPr>
          <p:cNvPr id="2050"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9203553" y="5072074"/>
            <a:ext cx="571504" cy="571504"/>
          </a:xfrm>
          <a:prstGeom prst="rect">
            <a:avLst/>
          </a:prstGeom>
          <a:noFill/>
        </p:spPr>
      </p:pic>
      <p:pic>
        <p:nvPicPr>
          <p:cNvPr id="2053"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6810380" y="3643314"/>
            <a:ext cx="857256" cy="857256"/>
          </a:xfrm>
          <a:prstGeom prst="rect">
            <a:avLst/>
          </a:prstGeom>
          <a:noFill/>
        </p:spPr>
      </p:pic>
      <p:pic>
        <p:nvPicPr>
          <p:cNvPr id="16"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9227369" y="1285861"/>
            <a:ext cx="523872" cy="788427"/>
          </a:xfrm>
          <a:prstGeom prst="rect">
            <a:avLst/>
          </a:prstGeom>
          <a:noFill/>
        </p:spPr>
      </p:pic>
      <p:sp>
        <p:nvSpPr>
          <p:cNvPr id="17" name="角丸四角形 16"/>
          <p:cNvSpPr/>
          <p:nvPr/>
        </p:nvSpPr>
        <p:spPr bwMode="auto">
          <a:xfrm>
            <a:off x="2024034" y="5286388"/>
            <a:ext cx="2357454" cy="107157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MyComputer-01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8" name="角丸四角形 17"/>
          <p:cNvSpPr/>
          <p:nvPr/>
        </p:nvSpPr>
        <p:spPr bwMode="auto">
          <a:xfrm>
            <a:off x="1952596" y="2227324"/>
            <a:ext cx="2214578"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192.168.0.3</a:t>
            </a:r>
          </a:p>
          <a:p>
            <a:pPr defTabSz="914099"/>
            <a:r>
              <a:rPr lang="en-US" altLang="ja-JP" sz="1050" dirty="0">
                <a:solidFill>
                  <a:srgbClr val="000000"/>
                </a:solidFill>
                <a:effectLst>
                  <a:outerShdw blurRad="38100" dist="38100" dir="2700000" algn="tl">
                    <a:srgbClr val="000000">
                      <a:alpha val="43137"/>
                    </a:srgbClr>
                  </a:outerShdw>
                </a:effectLst>
                <a:latin typeface="+mj-l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4738678" y="2227324"/>
            <a:ext cx="2286016"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127.0.0.1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0" name="角丸四角形 19"/>
          <p:cNvSpPr/>
          <p:nvPr/>
        </p:nvSpPr>
        <p:spPr bwMode="auto">
          <a:xfrm>
            <a:off x="6238876" y="4286256"/>
            <a:ext cx="2214578" cy="7858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192.168.0.2</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192.168.1.1	   </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192.168.1.2</a:t>
            </a:r>
          </a:p>
        </p:txBody>
      </p:sp>
      <p:sp>
        <p:nvSpPr>
          <p:cNvPr id="21" name="角丸四角形 20"/>
          <p:cNvSpPr/>
          <p:nvPr/>
        </p:nvSpPr>
        <p:spPr bwMode="auto">
          <a:xfrm>
            <a:off x="4631521" y="5286388"/>
            <a:ext cx="2214578" cy="107157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intra01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8596314" y="2143116"/>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10.0.0.1</a:t>
            </a:r>
          </a:p>
        </p:txBody>
      </p:sp>
      <p:sp>
        <p:nvSpPr>
          <p:cNvPr id="24" name="角丸四角形 23"/>
          <p:cNvSpPr/>
          <p:nvPr/>
        </p:nvSpPr>
        <p:spPr bwMode="auto">
          <a:xfrm>
            <a:off x="8596314" y="5643578"/>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200.0.0.1</a:t>
            </a:r>
          </a:p>
        </p:txBody>
      </p:sp>
      <p:pic>
        <p:nvPicPr>
          <p:cNvPr id="27"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7810512" y="3643314"/>
            <a:ext cx="857256" cy="857256"/>
          </a:xfrm>
          <a:prstGeom prst="rect">
            <a:avLst/>
          </a:prstGeom>
          <a:noFill/>
        </p:spPr>
      </p:pic>
      <p:sp>
        <p:nvSpPr>
          <p:cNvPr id="30" name="角丸四角形 29"/>
          <p:cNvSpPr/>
          <p:nvPr/>
        </p:nvSpPr>
        <p:spPr bwMode="auto">
          <a:xfrm>
            <a:off x="5095868" y="1285860"/>
            <a:ext cx="2500330"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Forwarder]</a:t>
            </a:r>
          </a:p>
          <a:p>
            <a:pPr defTabSz="914099"/>
            <a:r>
              <a:rPr lang="en-US" altLang="ja-JP" sz="1050" dirty="0">
                <a:solidFill>
                  <a:schemeClr val="tx1"/>
                </a:solidFill>
                <a:effectLst>
                  <a:outerShdw blurRad="38100" dist="38100" dir="2700000" algn="tl">
                    <a:srgbClr val="000000">
                      <a:alpha val="43137"/>
                    </a:srgbClr>
                  </a:outerShdw>
                </a:effectLst>
                <a:latin typeface="+mj-lt"/>
              </a:rPr>
              <a:t>10.0.0.1</a:t>
            </a:r>
          </a:p>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192.168.0.100	A  intra01</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	A  MyComputer-01</a:t>
            </a:r>
            <a:endParaRPr lang="ja-JP" altLang="en-US" sz="1050" dirty="0">
              <a:solidFill>
                <a:schemeClr val="tx1"/>
              </a:solidFill>
              <a:effectLst>
                <a:outerShdw blurRad="38100" dist="38100" dir="2700000" algn="tl">
                  <a:srgbClr val="000000">
                    <a:alpha val="43137"/>
                  </a:srgbClr>
                </a:outerShdw>
              </a:effectLst>
              <a:latin typeface="+mj-lt"/>
            </a:endParaRPr>
          </a:p>
        </p:txBody>
      </p:sp>
      <p:pic>
        <p:nvPicPr>
          <p:cNvPr id="2055"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4643434" y="1569004"/>
            <a:ext cx="523872" cy="788427"/>
          </a:xfrm>
          <a:prstGeom prst="rect">
            <a:avLst/>
          </a:prstGeom>
          <a:noFill/>
        </p:spPr>
      </p:pic>
      <p:sp>
        <p:nvSpPr>
          <p:cNvPr id="31" name="角丸四角形 30"/>
          <p:cNvSpPr/>
          <p:nvPr/>
        </p:nvSpPr>
        <p:spPr bwMode="auto">
          <a:xfrm>
            <a:off x="8096264" y="2571744"/>
            <a:ext cx="2428892" cy="50006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200.0.0.1	A www.contoso.com</a:t>
            </a:r>
          </a:p>
        </p:txBody>
      </p:sp>
      <p:pic>
        <p:nvPicPr>
          <p:cNvPr id="1026" name="Picture 2" descr="D:\PPTResources\Artwork_Imagery\Icons - Illustrations\_XML ICONS\Internet cloud web.png"/>
          <p:cNvPicPr>
            <a:picLocks noChangeAspect="1" noChangeArrowheads="1"/>
          </p:cNvPicPr>
          <p:nvPr/>
        </p:nvPicPr>
        <p:blipFill>
          <a:blip r:embed="rId6" cstate="print"/>
          <a:srcRect/>
          <a:stretch>
            <a:fillRect/>
          </a:stretch>
        </p:blipFill>
        <p:spPr bwMode="auto">
          <a:xfrm>
            <a:off x="8722094" y="3458576"/>
            <a:ext cx="1588748" cy="684805"/>
          </a:xfrm>
          <a:prstGeom prst="rect">
            <a:avLst/>
          </a:prstGeom>
          <a:noFill/>
        </p:spPr>
      </p:pic>
      <p:sp>
        <p:nvSpPr>
          <p:cNvPr id="33" name="角丸四角形 32"/>
          <p:cNvSpPr/>
          <p:nvPr/>
        </p:nvSpPr>
        <p:spPr bwMode="auto">
          <a:xfrm>
            <a:off x="2309786" y="1285860"/>
            <a:ext cx="2286016"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[DHCP Configuration]</a:t>
            </a:r>
          </a:p>
          <a:p>
            <a:pPr defTabSz="914099"/>
            <a:r>
              <a:rPr lang="en-US" altLang="ja-JP" sz="1050" dirty="0">
                <a:solidFill>
                  <a:schemeClr val="tx1"/>
                </a:solidFill>
                <a:effectLst>
                  <a:outerShdw blurRad="38100" dist="38100" dir="2700000" algn="tl">
                    <a:srgbClr val="000000">
                      <a:alpha val="43137"/>
                    </a:srgbClr>
                  </a:outerShdw>
                </a:effectLst>
                <a:latin typeface="+mj-lt"/>
              </a:rPr>
              <a:t>IP Pool:	192.168.0.10-99 </a:t>
            </a:r>
          </a:p>
          <a:p>
            <a:pPr defTabSz="914099"/>
            <a:r>
              <a:rPr lang="en-US" altLang="ja-JP" sz="1050" dirty="0">
                <a:solidFill>
                  <a:schemeClr val="tx1"/>
                </a:solidFill>
                <a:effectLst>
                  <a:outerShdw blurRad="38100" dist="38100" dir="2700000" algn="tl">
                    <a:srgbClr val="000000">
                      <a:alpha val="43137"/>
                    </a:srgbClr>
                  </a:outerShdw>
                </a:effectLst>
                <a:latin typeface="+mj-lt"/>
              </a:rPr>
              <a:t>Subnet mask:	255.255.255.0</a:t>
            </a:r>
          </a:p>
          <a:p>
            <a:pPr defTabSz="914099"/>
            <a:r>
              <a:rPr lang="en-US" altLang="ja-JP" sz="1050" dirty="0">
                <a:solidFill>
                  <a:schemeClr val="tx1"/>
                </a:solidFill>
                <a:effectLst>
                  <a:outerShdw blurRad="38100" dist="38100" dir="2700000" algn="tl">
                    <a:srgbClr val="000000">
                      <a:alpha val="43137"/>
                    </a:srgbClr>
                  </a:outerShdw>
                </a:effectLst>
                <a:latin typeface="+mj-lt"/>
              </a:rPr>
              <a:t>DNS Server:	192.168.0.1	</a:t>
            </a:r>
          </a:p>
          <a:p>
            <a:pPr defTabSz="914099"/>
            <a:r>
              <a:rPr lang="en-US" altLang="ja-JP" sz="1050" dirty="0">
                <a:solidFill>
                  <a:schemeClr val="tx1"/>
                </a:solidFill>
                <a:effectLst>
                  <a:outerShdw blurRad="38100" dist="38100" dir="2700000" algn="tl">
                    <a:srgbClr val="000000">
                      <a:alpha val="43137"/>
                    </a:srgbClr>
                  </a:outerShdw>
                </a:effectLst>
                <a:latin typeface="+mj-lt"/>
              </a:rPr>
              <a:t>Default Gateway: 192.168.0.2</a:t>
            </a:r>
            <a:endParaRPr lang="ja-JP" altLang="en-US" sz="1050" dirty="0">
              <a:solidFill>
                <a:schemeClr val="tx1"/>
              </a:solidFill>
              <a:effectLst>
                <a:outerShdw blurRad="38100" dist="38100" dir="2700000" algn="tl">
                  <a:srgbClr val="000000">
                    <a:alpha val="43137"/>
                  </a:srgbClr>
                </a:outerShdw>
              </a:effectLst>
              <a:latin typeface="+mj-lt"/>
            </a:endParaRPr>
          </a:p>
        </p:txBody>
      </p:sp>
      <p:sp>
        <p:nvSpPr>
          <p:cNvPr id="34" name="テキスト ボックス 33"/>
          <p:cNvSpPr txBox="1"/>
          <p:nvPr/>
        </p:nvSpPr>
        <p:spPr>
          <a:xfrm>
            <a:off x="5381620" y="6478810"/>
            <a:ext cx="4714908" cy="307777"/>
          </a:xfrm>
          <a:prstGeom prst="rect">
            <a:avLst/>
          </a:prstGeom>
          <a:noFill/>
        </p:spPr>
        <p:txBody>
          <a:bodyPr wrap="square" rtlCol="0">
            <a:spAutoFit/>
          </a:bodyPr>
          <a:lstStyle/>
          <a:p>
            <a:pPr algn="r"/>
            <a:r>
              <a:rPr lang="en-US" altLang="ja-JP" sz="1400" dirty="0"/>
              <a:t>※</a:t>
            </a:r>
            <a:r>
              <a:rPr lang="ja-JP" altLang="en-US" sz="1400" dirty="0"/>
              <a:t>　上記はあくまでサンプルです</a:t>
            </a:r>
          </a:p>
        </p:txBody>
      </p:sp>
      <p:cxnSp>
        <p:nvCxnSpPr>
          <p:cNvPr id="36" name="カギ線コネクタ 35"/>
          <p:cNvCxnSpPr>
            <a:stCxn id="2054" idx="0"/>
            <a:endCxn id="18" idx="2"/>
          </p:cNvCxnSpPr>
          <p:nvPr/>
        </p:nvCxnSpPr>
        <p:spPr>
          <a:xfrm rot="5400000" flipH="1" flipV="1">
            <a:off x="1869683" y="3524684"/>
            <a:ext cx="1558866" cy="821537"/>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正方形/長方形 36"/>
          <p:cNvSpPr/>
          <p:nvPr/>
        </p:nvSpPr>
        <p:spPr bwMode="auto">
          <a:xfrm>
            <a:off x="1881158" y="3250405"/>
            <a:ext cx="1143008"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 IP</a:t>
            </a:r>
            <a:r>
              <a:rPr lang="ja-JP" altLang="en-US" sz="1050" dirty="0">
                <a:solidFill>
                  <a:srgbClr val="000000"/>
                </a:solidFill>
                <a:latin typeface="+mj-lt"/>
              </a:rPr>
              <a:t>設定を取得</a:t>
            </a:r>
          </a:p>
        </p:txBody>
      </p:sp>
      <p:cxnSp>
        <p:nvCxnSpPr>
          <p:cNvPr id="38" name="カギ線コネクタ 37"/>
          <p:cNvCxnSpPr>
            <a:stCxn id="19" idx="1"/>
            <a:endCxn id="18" idx="3"/>
          </p:cNvCxnSpPr>
          <p:nvPr/>
        </p:nvCxnSpPr>
        <p:spPr>
          <a:xfrm rot="10800000">
            <a:off x="4167174" y="2691671"/>
            <a:ext cx="571504" cy="1588"/>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43" name="正方形/長方形 42"/>
          <p:cNvSpPr/>
          <p:nvPr/>
        </p:nvSpPr>
        <p:spPr bwMode="auto">
          <a:xfrm>
            <a:off x="3667108" y="3071810"/>
            <a:ext cx="1571636"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1-1) IP Address </a:t>
            </a:r>
            <a:r>
              <a:rPr lang="ja-JP" altLang="en-US" sz="1050" dirty="0">
                <a:solidFill>
                  <a:srgbClr val="000000"/>
                </a:solidFill>
                <a:latin typeface="+mj-lt"/>
              </a:rPr>
              <a:t>を登録</a:t>
            </a:r>
          </a:p>
        </p:txBody>
      </p:sp>
      <p:cxnSp>
        <p:nvCxnSpPr>
          <p:cNvPr id="44" name="カギ線コネクタ 43"/>
          <p:cNvCxnSpPr>
            <a:stCxn id="2054" idx="3"/>
            <a:endCxn id="22" idx="1"/>
          </p:cNvCxnSpPr>
          <p:nvPr/>
        </p:nvCxnSpPr>
        <p:spPr>
          <a:xfrm>
            <a:off x="2595538" y="5072074"/>
            <a:ext cx="1928826" cy="714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8" name="カギ線コネクタ 47"/>
          <p:cNvCxnSpPr>
            <a:stCxn id="2054" idx="0"/>
            <a:endCxn id="19" idx="2"/>
          </p:cNvCxnSpPr>
          <p:nvPr/>
        </p:nvCxnSpPr>
        <p:spPr>
          <a:xfrm rot="5400000" flipH="1" flipV="1">
            <a:off x="3280584" y="2113782"/>
            <a:ext cx="1558866" cy="36433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3" name="カギ線コネクタ 47"/>
          <p:cNvCxnSpPr>
            <a:stCxn id="2054" idx="3"/>
            <a:endCxn id="19" idx="2"/>
          </p:cNvCxnSpPr>
          <p:nvPr/>
        </p:nvCxnSpPr>
        <p:spPr>
          <a:xfrm flipV="1">
            <a:off x="2595538" y="3156018"/>
            <a:ext cx="3286148" cy="1916056"/>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57" name="カギ線コネクタ 47"/>
          <p:cNvCxnSpPr>
            <a:stCxn id="16" idx="1"/>
            <a:endCxn id="19" idx="3"/>
          </p:cNvCxnSpPr>
          <p:nvPr/>
        </p:nvCxnSpPr>
        <p:spPr>
          <a:xfrm rot="10800000" flipV="1">
            <a:off x="7024696" y="1680074"/>
            <a:ext cx="2202675" cy="1011597"/>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60" name="正方形/長方形 59"/>
          <p:cNvSpPr/>
          <p:nvPr/>
        </p:nvSpPr>
        <p:spPr bwMode="auto">
          <a:xfrm>
            <a:off x="7667636" y="1285860"/>
            <a:ext cx="1285884" cy="78581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3-2)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検索を依頼</a:t>
            </a:r>
            <a:endParaRPr lang="en-US" altLang="ja-JP" sz="1050" dirty="0">
              <a:solidFill>
                <a:srgbClr val="000000"/>
              </a:solidFill>
              <a:latin typeface="+mj-lt"/>
            </a:endParaRPr>
          </a:p>
        </p:txBody>
      </p:sp>
      <p:sp>
        <p:nvSpPr>
          <p:cNvPr id="47" name="正方形/長方形 46"/>
          <p:cNvSpPr/>
          <p:nvPr/>
        </p:nvSpPr>
        <p:spPr bwMode="auto">
          <a:xfrm>
            <a:off x="2524100" y="3714752"/>
            <a:ext cx="2857520"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2-1)intra01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cxnSp>
        <p:nvCxnSpPr>
          <p:cNvPr id="63" name="カギ線コネクタ 47"/>
          <p:cNvCxnSpPr>
            <a:stCxn id="2054" idx="3"/>
            <a:endCxn id="2053" idx="1"/>
          </p:cNvCxnSpPr>
          <p:nvPr/>
        </p:nvCxnSpPr>
        <p:spPr>
          <a:xfrm flipV="1">
            <a:off x="2595538" y="4071942"/>
            <a:ext cx="4214842" cy="1000132"/>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6" name="カギ線コネクタ 47"/>
          <p:cNvCxnSpPr>
            <a:stCxn id="27" idx="0"/>
            <a:endCxn id="2053" idx="0"/>
          </p:cNvCxnSpPr>
          <p:nvPr/>
        </p:nvCxnSpPr>
        <p:spPr>
          <a:xfrm rot="16200000" flipV="1">
            <a:off x="7739074" y="3143248"/>
            <a:ext cx="1588" cy="1000132"/>
          </a:xfrm>
          <a:prstGeom prst="bentConnector3">
            <a:avLst>
              <a:gd name="adj1" fmla="val 14395466"/>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9" name="カギ線コネクタ 47"/>
          <p:cNvCxnSpPr>
            <a:stCxn id="27" idx="3"/>
            <a:endCxn id="2050" idx="0"/>
          </p:cNvCxnSpPr>
          <p:nvPr/>
        </p:nvCxnSpPr>
        <p:spPr>
          <a:xfrm>
            <a:off x="8667769" y="4071942"/>
            <a:ext cx="821537" cy="1000132"/>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72" name="正方形/長方形 71"/>
          <p:cNvSpPr/>
          <p:nvPr/>
        </p:nvSpPr>
        <p:spPr bwMode="auto">
          <a:xfrm>
            <a:off x="8524924" y="3500438"/>
            <a:ext cx="207167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3-4) www.contoso.com  </a:t>
            </a:r>
            <a:r>
              <a:rPr lang="ja-JP" altLang="en-US" sz="1050" dirty="0">
                <a:solidFill>
                  <a:srgbClr val="000000"/>
                </a:solidFill>
                <a:latin typeface="+mj-lt"/>
              </a:rPr>
              <a:t>に辿りつくまでパケット処理を送信</a:t>
            </a:r>
            <a:endParaRPr lang="en-US" altLang="ja-JP" sz="1050" dirty="0">
              <a:solidFill>
                <a:srgbClr val="000000"/>
              </a:solidFill>
              <a:latin typeface="+mj-lt"/>
            </a:endParaRPr>
          </a:p>
        </p:txBody>
      </p:sp>
      <p:sp>
        <p:nvSpPr>
          <p:cNvPr id="52" name="正方形/長方形 51"/>
          <p:cNvSpPr/>
          <p:nvPr/>
        </p:nvSpPr>
        <p:spPr bwMode="auto">
          <a:xfrm>
            <a:off x="2524100" y="400050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3-1)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sp>
        <p:nvSpPr>
          <p:cNvPr id="51" name="正方形/長方形 50"/>
          <p:cNvSpPr/>
          <p:nvPr/>
        </p:nvSpPr>
        <p:spPr bwMode="auto">
          <a:xfrm>
            <a:off x="2524100" y="4714884"/>
            <a:ext cx="2071702"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2-2)intra01</a:t>
            </a:r>
            <a:r>
              <a:rPr lang="ja-JP" altLang="en-US" sz="1050" dirty="0">
                <a:solidFill>
                  <a:srgbClr val="000000"/>
                </a:solidFill>
                <a:latin typeface="+mj-lt"/>
              </a:rPr>
              <a:t>に直接リクエストする</a:t>
            </a:r>
            <a:endParaRPr lang="en-US" altLang="ja-JP" sz="1050" dirty="0">
              <a:solidFill>
                <a:srgbClr val="000000"/>
              </a:solidFill>
              <a:latin typeface="+mj-lt"/>
            </a:endParaRPr>
          </a:p>
        </p:txBody>
      </p:sp>
      <p:sp>
        <p:nvSpPr>
          <p:cNvPr id="62" name="正方形/長方形 61"/>
          <p:cNvSpPr/>
          <p:nvPr/>
        </p:nvSpPr>
        <p:spPr bwMode="auto">
          <a:xfrm>
            <a:off x="2524100" y="435769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3-3) Gateway</a:t>
            </a:r>
            <a:r>
              <a:rPr lang="ja-JP" altLang="en-US" sz="1050" dirty="0">
                <a:solidFill>
                  <a:srgbClr val="000000"/>
                </a:solidFill>
                <a:latin typeface="+mj-lt"/>
              </a:rPr>
              <a:t>に</a:t>
            </a:r>
            <a:r>
              <a:rPr lang="en-US" altLang="ja-JP" sz="1050" dirty="0">
                <a:solidFill>
                  <a:srgbClr val="000000"/>
                </a:solidFill>
                <a:latin typeface="+mj-lt"/>
              </a:rPr>
              <a:t>www.contoso.com </a:t>
            </a:r>
            <a:r>
              <a:rPr lang="ja-JP" altLang="en-US" sz="1050" dirty="0" err="1">
                <a:solidFill>
                  <a:srgbClr val="000000"/>
                </a:solidFill>
                <a:latin typeface="+mj-lt"/>
              </a:rPr>
              <a:t>までの</a:t>
            </a:r>
            <a:r>
              <a:rPr lang="ja-JP" altLang="en-US" sz="1050" dirty="0">
                <a:solidFill>
                  <a:srgbClr val="000000"/>
                </a:solidFill>
                <a:latin typeface="+mj-lt"/>
              </a:rPr>
              <a:t>パケット処理を送信</a:t>
            </a:r>
            <a:endParaRPr lang="en-US" altLang="ja-JP" sz="1050" dirty="0">
              <a:solidFill>
                <a:srgbClr val="000000"/>
              </a:solidFill>
              <a:latin typeface="+mj-lt"/>
            </a:endParaRPr>
          </a:p>
        </p:txBody>
      </p:sp>
      <p:pic>
        <p:nvPicPr>
          <p:cNvPr id="2057" name="Picture 9" descr="D:\PPTResources\ClipArt\KKClipArt\WithoutShadow\MS_Servers\DHCP server.png"/>
          <p:cNvPicPr>
            <a:picLocks noChangeAspect="1" noChangeArrowheads="1"/>
          </p:cNvPicPr>
          <p:nvPr/>
        </p:nvPicPr>
        <p:blipFill>
          <a:blip r:embed="rId7" cstate="print"/>
          <a:srcRect/>
          <a:stretch>
            <a:fillRect/>
          </a:stretch>
        </p:blipFill>
        <p:spPr bwMode="auto">
          <a:xfrm>
            <a:off x="1857342" y="1630280"/>
            <a:ext cx="500066" cy="727150"/>
          </a:xfrm>
          <a:prstGeom prst="rect">
            <a:avLst/>
          </a:prstGeom>
          <a:noFill/>
        </p:spPr>
      </p:pic>
      <p:pic>
        <p:nvPicPr>
          <p:cNvPr id="2054" name="Picture 6" descr="D:\PPTResources\Illustrations-Icons\Windows_Vista_Icons_ for_Marketing_use\Computer.png"/>
          <p:cNvPicPr>
            <a:picLocks noChangeAspect="1" noChangeArrowheads="1"/>
          </p:cNvPicPr>
          <p:nvPr/>
        </p:nvPicPr>
        <p:blipFill>
          <a:blip r:embed="rId8" cstate="print"/>
          <a:srcRect/>
          <a:stretch>
            <a:fillRect/>
          </a:stretch>
        </p:blipFill>
        <p:spPr bwMode="auto">
          <a:xfrm>
            <a:off x="1881158" y="4714884"/>
            <a:ext cx="714380" cy="714380"/>
          </a:xfrm>
          <a:prstGeom prst="rect">
            <a:avLst/>
          </a:prstGeom>
          <a:noFill/>
        </p:spPr>
      </p:pic>
      <p:pic>
        <p:nvPicPr>
          <p:cNvPr id="22"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4524364" y="4857760"/>
            <a:ext cx="571504" cy="57150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slide(fromBottom)">
                                      <p:cBhvr>
                                        <p:cTn id="7" dur="500"/>
                                        <p:tgtEl>
                                          <p:spTgt spid="205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Bottom)">
                                      <p:cBhvr>
                                        <p:cTn id="11" dur="500"/>
                                        <p:tgtEl>
                                          <p:spTgt spid="3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dissolve">
                                      <p:cBhvr>
                                        <p:cTn id="14" dur="500"/>
                                        <p:tgtEl>
                                          <p:spTgt spid="37"/>
                                        </p:tgtEl>
                                      </p:cBhvr>
                                    </p:animEffect>
                                  </p:childTnLst>
                                </p:cTn>
                              </p:par>
                            </p:childTnLst>
                          </p:cTn>
                        </p:par>
                        <p:par>
                          <p:cTn id="15" fill="hold">
                            <p:stCondLst>
                              <p:cond delay="1000"/>
                            </p:stCondLst>
                            <p:childTnLst>
                              <p:par>
                                <p:cTn id="16" presetID="20" presetClass="emph" presetSubtype="0" fill="hold" nodeType="afterEffect">
                                  <p:stCondLst>
                                    <p:cond delay="0"/>
                                  </p:stCondLst>
                                  <p:iterate type="lt">
                                    <p:tmPct val="10000"/>
                                  </p:iterate>
                                  <p:childTnLst>
                                    <p:set>
                                      <p:cBhvr override="childStyle">
                                        <p:cTn id="17" dur="500" autoRev="1" fill="hold"/>
                                        <p:tgtEl>
                                          <p:spTgt spid="33">
                                            <p:txEl>
                                              <p:pRg st="1" end="1"/>
                                            </p:txEl>
                                          </p:spTgt>
                                        </p:tgtEl>
                                        <p:attrNameLst>
                                          <p:attrName>style.color</p:attrName>
                                        </p:attrNameLst>
                                      </p:cBhvr>
                                      <p:to>
                                        <p:clrVal>
                                          <a:srgbClr val="FFFF00"/>
                                        </p:clrVal>
                                      </p:to>
                                    </p:set>
                                    <p:set>
                                      <p:cBhvr>
                                        <p:cTn id="18" dur="500" autoRev="1" fill="hold"/>
                                        <p:tgtEl>
                                          <p:spTgt spid="33">
                                            <p:txEl>
                                              <p:pRg st="1" end="1"/>
                                            </p:txEl>
                                          </p:spTgt>
                                        </p:tgtEl>
                                        <p:attrNameLst>
                                          <p:attrName>fillcolor</p:attrName>
                                        </p:attrNameLst>
                                      </p:cBhvr>
                                      <p:to>
                                        <p:clrVal>
                                          <a:srgbClr val="FFFF00"/>
                                        </p:clrVal>
                                      </p:to>
                                    </p:set>
                                    <p:set>
                                      <p:cBhvr>
                                        <p:cTn id="19" dur="500" autoRev="1" fill="hold"/>
                                        <p:tgtEl>
                                          <p:spTgt spid="33">
                                            <p:txEl>
                                              <p:pRg st="1" end="1"/>
                                            </p:txEl>
                                          </p:spTgt>
                                        </p:tgtEl>
                                        <p:attrNameLst>
                                          <p:attrName>fill.type</p:attrName>
                                        </p:attrNameLst>
                                      </p:cBhvr>
                                      <p:to>
                                        <p:strVal val="solid"/>
                                      </p:to>
                                    </p:set>
                                  </p:childTnLst>
                                </p:cTn>
                              </p:par>
                            </p:childTnLst>
                          </p:cTn>
                        </p:par>
                        <p:par>
                          <p:cTn id="20" fill="hold">
                            <p:stCondLst>
                              <p:cond delay="4100"/>
                            </p:stCondLst>
                            <p:childTnLst>
                              <p:par>
                                <p:cTn id="21" presetID="20" presetClass="emph" presetSubtype="0" fill="hold" nodeType="afterEffect">
                                  <p:stCondLst>
                                    <p:cond delay="0"/>
                                  </p:stCondLst>
                                  <p:iterate type="lt">
                                    <p:tmPct val="10000"/>
                                  </p:iterate>
                                  <p:childTnLst>
                                    <p:set>
                                      <p:cBhvr override="childStyle">
                                        <p:cTn id="22" dur="500" autoRev="1" fill="hold"/>
                                        <p:tgtEl>
                                          <p:spTgt spid="33">
                                            <p:txEl>
                                              <p:pRg st="2" end="2"/>
                                            </p:txEl>
                                          </p:spTgt>
                                        </p:tgtEl>
                                        <p:attrNameLst>
                                          <p:attrName>style.color</p:attrName>
                                        </p:attrNameLst>
                                      </p:cBhvr>
                                      <p:to>
                                        <p:clrVal>
                                          <a:srgbClr val="FFFF00"/>
                                        </p:clrVal>
                                      </p:to>
                                    </p:set>
                                    <p:set>
                                      <p:cBhvr>
                                        <p:cTn id="23" dur="500" autoRev="1" fill="hold"/>
                                        <p:tgtEl>
                                          <p:spTgt spid="33">
                                            <p:txEl>
                                              <p:pRg st="2" end="2"/>
                                            </p:txEl>
                                          </p:spTgt>
                                        </p:tgtEl>
                                        <p:attrNameLst>
                                          <p:attrName>fillcolor</p:attrName>
                                        </p:attrNameLst>
                                      </p:cBhvr>
                                      <p:to>
                                        <p:clrVal>
                                          <a:srgbClr val="FFFF00"/>
                                        </p:clrVal>
                                      </p:to>
                                    </p:set>
                                    <p:set>
                                      <p:cBhvr>
                                        <p:cTn id="24" dur="500" autoRev="1" fill="hold"/>
                                        <p:tgtEl>
                                          <p:spTgt spid="33">
                                            <p:txEl>
                                              <p:pRg st="2" end="2"/>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Left)">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30">
                                            <p:txEl>
                                              <p:pRg st="4" end="4"/>
                                            </p:txEl>
                                          </p:spTgt>
                                        </p:tgtEl>
                                        <p:attrNameLst>
                                          <p:attrName>style.visibility</p:attrName>
                                        </p:attrNameLst>
                                      </p:cBhvr>
                                      <p:to>
                                        <p:strVal val="visible"/>
                                      </p:to>
                                    </p:set>
                                    <p:anim calcmode="lin" valueType="num">
                                      <p:cBhvr>
                                        <p:cTn id="42" dur="1000" fill="hold"/>
                                        <p:tgtEl>
                                          <p:spTgt spid="30">
                                            <p:txEl>
                                              <p:pRg st="4" end="4"/>
                                            </p:txEl>
                                          </p:spTgt>
                                        </p:tgtEl>
                                        <p:attrNameLst>
                                          <p:attrName>ppt_x</p:attrName>
                                        </p:attrNameLst>
                                      </p:cBhvr>
                                      <p:tavLst>
                                        <p:tav tm="0">
                                          <p:val>
                                            <p:strVal val="#ppt_x-.2"/>
                                          </p:val>
                                        </p:tav>
                                        <p:tav tm="100000">
                                          <p:val>
                                            <p:strVal val="#ppt_x"/>
                                          </p:val>
                                        </p:tav>
                                      </p:tavLst>
                                    </p:anim>
                                    <p:anim calcmode="lin" valueType="num">
                                      <p:cBhvr>
                                        <p:cTn id="43" dur="1000" fill="hold"/>
                                        <p:tgtEl>
                                          <p:spTgt spid="30">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0">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slide(fromLeft)">
                                      <p:cBhvr>
                                        <p:cTn id="63" dur="500"/>
                                        <p:tgtEl>
                                          <p:spTgt spid="48"/>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childTnLst>
                          </p:cTn>
                        </p:par>
                        <p:par>
                          <p:cTn id="68" fill="hold">
                            <p:stCondLst>
                              <p:cond delay="1000"/>
                            </p:stCondLst>
                            <p:childTnLst>
                              <p:par>
                                <p:cTn id="69" presetID="20" presetClass="emph" presetSubtype="0" fill="hold" nodeType="afterEffect">
                                  <p:stCondLst>
                                    <p:cond delay="0"/>
                                  </p:stCondLst>
                                  <p:iterate type="lt">
                                    <p:tmPct val="10000"/>
                                  </p:iterate>
                                  <p:childTnLst>
                                    <p:set>
                                      <p:cBhvr override="childStyle">
                                        <p:cTn id="70" dur="500" autoRev="1" fill="hold"/>
                                        <p:tgtEl>
                                          <p:spTgt spid="30">
                                            <p:txEl>
                                              <p:pRg st="3" end="3"/>
                                            </p:txEl>
                                          </p:spTgt>
                                        </p:tgtEl>
                                        <p:attrNameLst>
                                          <p:attrName>style.color</p:attrName>
                                        </p:attrNameLst>
                                      </p:cBhvr>
                                      <p:to>
                                        <p:clrVal>
                                          <a:schemeClr val="accent2"/>
                                        </p:clrVal>
                                      </p:to>
                                    </p:set>
                                    <p:set>
                                      <p:cBhvr>
                                        <p:cTn id="71" dur="500" autoRev="1" fill="hold"/>
                                        <p:tgtEl>
                                          <p:spTgt spid="30">
                                            <p:txEl>
                                              <p:pRg st="3" end="3"/>
                                            </p:txEl>
                                          </p:spTgt>
                                        </p:tgtEl>
                                        <p:attrNameLst>
                                          <p:attrName>fillcolor</p:attrName>
                                        </p:attrNameLst>
                                      </p:cBhvr>
                                      <p:to>
                                        <p:clrVal>
                                          <a:schemeClr val="accent2"/>
                                        </p:clrVal>
                                      </p:to>
                                    </p:set>
                                    <p:set>
                                      <p:cBhvr>
                                        <p:cTn id="72" dur="500" autoRev="1" fill="hold"/>
                                        <p:tgtEl>
                                          <p:spTgt spid="30">
                                            <p:txEl>
                                              <p:pRg st="3" end="3"/>
                                            </p:txEl>
                                          </p:spTgt>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slide(fromLeft)">
                                      <p:cBhvr>
                                        <p:cTn id="77" dur="500"/>
                                        <p:tgtEl>
                                          <p:spTgt spid="44"/>
                                        </p:tgtEl>
                                      </p:cBhvr>
                                    </p:animEffec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dissolv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xit" presetSubtype="0" fill="hold" nodeType="clickEffect">
                                  <p:stCondLst>
                                    <p:cond delay="0"/>
                                  </p:stCondLst>
                                  <p:childTnLst>
                                    <p:animEffect transition="out" filter="dissolv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2" presetClass="entr" presetSubtype="8"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slide(fromLeft)">
                                      <p:cBhvr>
                                        <p:cTn id="100" dur="500"/>
                                        <p:tgtEl>
                                          <p:spTgt spid="53"/>
                                        </p:tgtEl>
                                      </p:cBhvr>
                                    </p:animEffect>
                                  </p:childTnLst>
                                </p:cTn>
                              </p:par>
                            </p:childTnLst>
                          </p:cTn>
                        </p:par>
                        <p:par>
                          <p:cTn id="101" fill="hold">
                            <p:stCondLst>
                              <p:cond delay="500"/>
                            </p:stCondLst>
                            <p:childTnLst>
                              <p:par>
                                <p:cTn id="102" presetID="9" presetClass="entr" presetSubtype="0"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dissolve">
                                      <p:cBhvr>
                                        <p:cTn id="104" dur="500"/>
                                        <p:tgtEl>
                                          <p:spTgt spid="52"/>
                                        </p:tgtEl>
                                      </p:cBhvr>
                                    </p:animEffect>
                                  </p:childTnLst>
                                </p:cTn>
                              </p:par>
                            </p:childTnLst>
                          </p:cTn>
                        </p:par>
                        <p:par>
                          <p:cTn id="105" fill="hold">
                            <p:stCondLst>
                              <p:cond delay="1000"/>
                            </p:stCondLst>
                            <p:childTnLst>
                              <p:par>
                                <p:cTn id="106" presetID="20" presetClass="emph" presetSubtype="0" fill="hold" nodeType="afterEffect">
                                  <p:stCondLst>
                                    <p:cond delay="0"/>
                                  </p:stCondLst>
                                  <p:iterate type="lt">
                                    <p:tmPct val="10000"/>
                                  </p:iterate>
                                  <p:childTnLst>
                                    <p:set>
                                      <p:cBhvr override="childStyle">
                                        <p:cTn id="107" dur="500" autoRev="1" fill="hold"/>
                                        <p:tgtEl>
                                          <p:spTgt spid="30">
                                            <p:txEl>
                                              <p:pRg st="0" end="0"/>
                                            </p:txEl>
                                          </p:spTgt>
                                        </p:tgtEl>
                                        <p:attrNameLst>
                                          <p:attrName>style.color</p:attrName>
                                        </p:attrNameLst>
                                      </p:cBhvr>
                                      <p:to>
                                        <p:clrVal>
                                          <a:schemeClr val="accent2"/>
                                        </p:clrVal>
                                      </p:to>
                                    </p:set>
                                    <p:set>
                                      <p:cBhvr>
                                        <p:cTn id="108" dur="500" autoRev="1" fill="hold"/>
                                        <p:tgtEl>
                                          <p:spTgt spid="30">
                                            <p:txEl>
                                              <p:pRg st="0" end="0"/>
                                            </p:txEl>
                                          </p:spTgt>
                                        </p:tgtEl>
                                        <p:attrNameLst>
                                          <p:attrName>fillcolor</p:attrName>
                                        </p:attrNameLst>
                                      </p:cBhvr>
                                      <p:to>
                                        <p:clrVal>
                                          <a:schemeClr val="accent2"/>
                                        </p:clrVal>
                                      </p:to>
                                    </p:set>
                                    <p:set>
                                      <p:cBhvr>
                                        <p:cTn id="109" dur="500" autoRev="1" fill="hold"/>
                                        <p:tgtEl>
                                          <p:spTgt spid="30">
                                            <p:txEl>
                                              <p:pRg st="0" end="0"/>
                                            </p:txEl>
                                          </p:spTgt>
                                        </p:tgtEl>
                                        <p:attrNameLst>
                                          <p:attrName>fill.type</p:attrName>
                                        </p:attrNameLst>
                                      </p:cBhvr>
                                      <p:to>
                                        <p:strVal val="solid"/>
                                      </p:to>
                                    </p:set>
                                  </p:childTnLst>
                                </p:cTn>
                              </p:par>
                            </p:childTnLst>
                          </p:cTn>
                        </p:par>
                        <p:par>
                          <p:cTn id="110" fill="hold">
                            <p:stCondLst>
                              <p:cond delay="3300"/>
                            </p:stCondLst>
                            <p:childTnLst>
                              <p:par>
                                <p:cTn id="111" presetID="20" presetClass="emph" presetSubtype="0" fill="hold" nodeType="afterEffect">
                                  <p:stCondLst>
                                    <p:cond delay="0"/>
                                  </p:stCondLst>
                                  <p:iterate type="lt">
                                    <p:tmPct val="10000"/>
                                  </p:iterate>
                                  <p:childTnLst>
                                    <p:set>
                                      <p:cBhvr override="childStyle">
                                        <p:cTn id="112" dur="500" autoRev="1" fill="hold"/>
                                        <p:tgtEl>
                                          <p:spTgt spid="30">
                                            <p:txEl>
                                              <p:pRg st="1" end="1"/>
                                            </p:txEl>
                                          </p:spTgt>
                                        </p:tgtEl>
                                        <p:attrNameLst>
                                          <p:attrName>style.color</p:attrName>
                                        </p:attrNameLst>
                                      </p:cBhvr>
                                      <p:to>
                                        <p:clrVal>
                                          <a:schemeClr val="accent2"/>
                                        </p:clrVal>
                                      </p:to>
                                    </p:set>
                                    <p:set>
                                      <p:cBhvr>
                                        <p:cTn id="113" dur="500" autoRev="1" fill="hold"/>
                                        <p:tgtEl>
                                          <p:spTgt spid="30">
                                            <p:txEl>
                                              <p:pRg st="1" end="1"/>
                                            </p:txEl>
                                          </p:spTgt>
                                        </p:tgtEl>
                                        <p:attrNameLst>
                                          <p:attrName>fillcolor</p:attrName>
                                        </p:attrNameLst>
                                      </p:cBhvr>
                                      <p:to>
                                        <p:clrVal>
                                          <a:schemeClr val="accent2"/>
                                        </p:clrVal>
                                      </p:to>
                                    </p:set>
                                    <p:set>
                                      <p:cBhvr>
                                        <p:cTn id="114" dur="500" autoRev="1" fill="hold"/>
                                        <p:tgtEl>
                                          <p:spTgt spid="30">
                                            <p:txEl>
                                              <p:pRg st="1" end="1"/>
                                            </p:txEl>
                                          </p:spTgt>
                                        </p:tgtEl>
                                        <p:attrNameLst>
                                          <p:attrName>fill.type</p:attrName>
                                        </p:attrNameLst>
                                      </p:cBhvr>
                                      <p:to>
                                        <p:strVal val="solid"/>
                                      </p:to>
                                    </p:set>
                                  </p:childTnLst>
                                </p:cTn>
                              </p:par>
                            </p:childTnLst>
                          </p:cTn>
                        </p:par>
                        <p:par>
                          <p:cTn id="115" fill="hold">
                            <p:stCondLst>
                              <p:cond delay="5000"/>
                            </p:stCondLst>
                            <p:childTnLst>
                              <p:par>
                                <p:cTn id="116" presetID="12" presetClass="entr" presetSubtype="8" fill="hold" nodeType="after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slide(fromLeft)">
                                      <p:cBhvr>
                                        <p:cTn id="118" dur="500"/>
                                        <p:tgtEl>
                                          <p:spTgt spid="57"/>
                                        </p:tgtEl>
                                      </p:cBhvr>
                                    </p:animEffect>
                                  </p:childTnLst>
                                </p:cTn>
                              </p:par>
                            </p:childTnLst>
                          </p:cTn>
                        </p:par>
                        <p:par>
                          <p:cTn id="119" fill="hold">
                            <p:stCondLst>
                              <p:cond delay="5500"/>
                            </p:stCondLst>
                            <p:childTnLst>
                              <p:par>
                                <p:cTn id="120" presetID="9" presetClass="entr" presetSubtype="0"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8"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slide(fromLeft)">
                                      <p:cBhvr>
                                        <p:cTn id="127" dur="500"/>
                                        <p:tgtEl>
                                          <p:spTgt spid="63"/>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dissolve">
                                      <p:cBhvr>
                                        <p:cTn id="131" dur="500"/>
                                        <p:tgtEl>
                                          <p:spTgt spid="62"/>
                                        </p:tgtEl>
                                      </p:cBhvr>
                                    </p:animEffect>
                                  </p:childTnLst>
                                </p:cTn>
                              </p:par>
                            </p:childTnLst>
                          </p:cTn>
                        </p:par>
                        <p:par>
                          <p:cTn id="132" fill="hold">
                            <p:stCondLst>
                              <p:cond delay="1000"/>
                            </p:stCondLst>
                            <p:childTnLst>
                              <p:par>
                                <p:cTn id="133" presetID="12" presetClass="entr" presetSubtype="8" fill="hold" nodeType="after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slide(fromLeft)">
                                      <p:cBhvr>
                                        <p:cTn id="135" dur="500"/>
                                        <p:tgtEl>
                                          <p:spTgt spid="66"/>
                                        </p:tgtEl>
                                      </p:cBhvr>
                                    </p:animEffect>
                                  </p:childTnLst>
                                </p:cTn>
                              </p:par>
                            </p:childTnLst>
                          </p:cTn>
                        </p:par>
                        <p:par>
                          <p:cTn id="136" fill="hold">
                            <p:stCondLst>
                              <p:cond delay="1500"/>
                            </p:stCondLst>
                            <p:childTnLst>
                              <p:par>
                                <p:cTn id="137" presetID="12" presetClass="entr" presetSubtype="1" fill="hold" nodeType="after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slide(fromTop)">
                                      <p:cBhvr>
                                        <p:cTn id="139" dur="500"/>
                                        <p:tgtEl>
                                          <p:spTgt spid="69"/>
                                        </p:tgtEl>
                                      </p:cBhvr>
                                    </p:animEffect>
                                  </p:childTnLst>
                                </p:cTn>
                              </p:par>
                            </p:childTnLst>
                          </p:cTn>
                        </p:par>
                        <p:par>
                          <p:cTn id="140" fill="hold">
                            <p:stCondLst>
                              <p:cond delay="2000"/>
                            </p:stCondLst>
                            <p:childTnLst>
                              <p:par>
                                <p:cTn id="141" presetID="9"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dissolve">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animBg="1"/>
      <p:bldP spid="37" grpId="1" animBg="1"/>
      <p:bldP spid="43" grpId="0" animBg="1"/>
      <p:bldP spid="43" grpId="1" animBg="1"/>
      <p:bldP spid="60" grpId="0" animBg="1"/>
      <p:bldP spid="47" grpId="0" animBg="1"/>
      <p:bldP spid="47" grpId="1" animBg="1"/>
      <p:bldP spid="72" grpId="0" animBg="1"/>
      <p:bldP spid="52" grpId="0" animBg="1"/>
      <p:bldP spid="51" grpId="0" animBg="1"/>
      <p:bldP spid="51" grpId="1" animBg="1"/>
      <p:bldP spid="6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70000" lnSpcReduction="20000"/>
          </a:bodyPr>
          <a:lstStyle/>
          <a:p>
            <a:r>
              <a:rPr kumimoji="1" lang="en-US" altLang="ja-JP" dirty="0"/>
              <a:t>ping</a:t>
            </a:r>
          </a:p>
          <a:p>
            <a:pPr lvl="1"/>
            <a:r>
              <a:rPr kumimoji="1" lang="en-US" altLang="ja-JP" dirty="0"/>
              <a:t>ICMP</a:t>
            </a:r>
            <a:r>
              <a:rPr kumimoji="1" lang="ja-JP" altLang="en-US" dirty="0"/>
              <a:t>のエコー パケットを飛ばし、接続性を確認</a:t>
            </a:r>
            <a:endParaRPr kumimoji="1" lang="en-US" altLang="ja-JP" dirty="0"/>
          </a:p>
          <a:p>
            <a:r>
              <a:rPr kumimoji="1" lang="en-US" altLang="ja-JP" dirty="0" err="1"/>
              <a:t>ipconfig</a:t>
            </a:r>
            <a:endParaRPr kumimoji="1" lang="en-US" altLang="ja-JP" dirty="0"/>
          </a:p>
          <a:p>
            <a:pPr lvl="1"/>
            <a:r>
              <a:rPr lang="en-US" altLang="ja-JP" dirty="0"/>
              <a:t>NIC</a:t>
            </a:r>
            <a:r>
              <a:rPr lang="ja-JP" altLang="en-US" dirty="0" err="1"/>
              <a:t>での</a:t>
            </a:r>
            <a:r>
              <a:rPr lang="en-US" altLang="ja-JP" dirty="0"/>
              <a:t>IP</a:t>
            </a:r>
            <a:r>
              <a:rPr lang="ja-JP" altLang="en-US" dirty="0"/>
              <a:t>設定の正しさを確認</a:t>
            </a:r>
            <a:endParaRPr lang="en-US" altLang="ja-JP" dirty="0"/>
          </a:p>
          <a:p>
            <a:pPr lvl="1"/>
            <a:r>
              <a:rPr kumimoji="1" lang="en-US" altLang="ja-JP" dirty="0" err="1"/>
              <a:t>ipconfig</a:t>
            </a:r>
            <a:r>
              <a:rPr kumimoji="1" lang="en-US" altLang="ja-JP" dirty="0"/>
              <a:t> 127.0.0.1 </a:t>
            </a:r>
            <a:r>
              <a:rPr kumimoji="1" lang="ja-JP" altLang="en-US" dirty="0"/>
              <a:t>が開始</a:t>
            </a:r>
            <a:endParaRPr kumimoji="1" lang="en-US" altLang="ja-JP" dirty="0"/>
          </a:p>
          <a:p>
            <a:r>
              <a:rPr lang="en-US" altLang="ja-JP" dirty="0"/>
              <a:t>netstat</a:t>
            </a:r>
          </a:p>
          <a:p>
            <a:pPr lvl="1"/>
            <a:r>
              <a:rPr lang="ja-JP" altLang="en-US" dirty="0"/>
              <a:t>自分のコンピューターの通信で使用しているポートの一覧など</a:t>
            </a:r>
            <a:endParaRPr lang="en-US" altLang="ja-JP" dirty="0"/>
          </a:p>
          <a:p>
            <a:r>
              <a:rPr lang="en-US" altLang="ja-JP" dirty="0" err="1"/>
              <a:t>n</a:t>
            </a:r>
            <a:r>
              <a:rPr kumimoji="1" lang="en-US" altLang="ja-JP" dirty="0" err="1"/>
              <a:t>slookup</a:t>
            </a:r>
            <a:endParaRPr kumimoji="1" lang="en-US" altLang="ja-JP" dirty="0"/>
          </a:p>
          <a:p>
            <a:pPr lvl="1"/>
            <a:r>
              <a:rPr lang="en-US" altLang="ja-JP" dirty="0"/>
              <a:t>DNS</a:t>
            </a:r>
            <a:r>
              <a:rPr lang="ja-JP" altLang="en-US" dirty="0"/>
              <a:t>のレコード確認</a:t>
            </a:r>
            <a:endParaRPr lang="en-US" altLang="ja-JP" dirty="0"/>
          </a:p>
          <a:p>
            <a:r>
              <a:rPr lang="en-US" altLang="ja-JP" dirty="0"/>
              <a:t>route print</a:t>
            </a:r>
          </a:p>
          <a:p>
            <a:pPr lvl="1"/>
            <a:r>
              <a:rPr lang="en-US" altLang="ja-JP" dirty="0" err="1"/>
              <a:t>ip</a:t>
            </a:r>
            <a:r>
              <a:rPr lang="en-US" altLang="ja-JP" dirty="0"/>
              <a:t> </a:t>
            </a:r>
            <a:r>
              <a:rPr lang="ja-JP" altLang="en-US" dirty="0"/>
              <a:t>パケットの 通り道</a:t>
            </a:r>
            <a:endParaRPr lang="en-US" altLang="ja-JP" dirty="0"/>
          </a:p>
          <a:p>
            <a:r>
              <a:rPr lang="en-US" altLang="ja-JP" dirty="0"/>
              <a:t>tracert</a:t>
            </a:r>
          </a:p>
          <a:p>
            <a:pPr lvl="1"/>
            <a:r>
              <a:rPr lang="ja-JP" altLang="en-US" dirty="0"/>
              <a:t>パケットの通り道</a:t>
            </a:r>
            <a:endParaRPr lang="en-US" altLang="ja-JP" dirty="0"/>
          </a:p>
        </p:txBody>
      </p:sp>
      <p:sp>
        <p:nvSpPr>
          <p:cNvPr id="2" name="タイトル 1"/>
          <p:cNvSpPr>
            <a:spLocks noGrp="1"/>
          </p:cNvSpPr>
          <p:nvPr>
            <p:ph type="title"/>
          </p:nvPr>
        </p:nvSpPr>
        <p:spPr/>
        <p:txBody>
          <a:bodyPr/>
          <a:lstStyle/>
          <a:p>
            <a:r>
              <a:rPr lang="ja-JP" altLang="en-US" dirty="0"/>
              <a:t>主なツール</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036D31-F1A6-45D5-B30F-22750336DE0B}"/>
              </a:ext>
            </a:extLst>
          </p:cNvPr>
          <p:cNvSpPr>
            <a:spLocks noGrp="1"/>
          </p:cNvSpPr>
          <p:nvPr>
            <p:ph sz="quarter" idx="10"/>
          </p:nvPr>
        </p:nvSpPr>
        <p:spPr/>
        <p:txBody>
          <a:bodyPr/>
          <a:lstStyle/>
          <a:p>
            <a:r>
              <a:rPr kumimoji="1" lang="en-US" altLang="ja-JP" dirty="0"/>
              <a:t>Hyper Text Transfer Protocol</a:t>
            </a:r>
          </a:p>
          <a:p>
            <a:r>
              <a:rPr kumimoji="1" lang="en-US" altLang="ja-JP" dirty="0"/>
              <a:t>HTTP Request</a:t>
            </a:r>
          </a:p>
          <a:p>
            <a:r>
              <a:rPr lang="en-US" altLang="ja-JP" dirty="0"/>
              <a:t>HTTP Response</a:t>
            </a:r>
          </a:p>
          <a:p>
            <a:r>
              <a:rPr kumimoji="1" lang="ja-JP" altLang="en-US" dirty="0"/>
              <a:t>ステートレス</a:t>
            </a:r>
            <a:endParaRPr kumimoji="1" lang="en-US" altLang="ja-JP"/>
          </a:p>
          <a:p>
            <a:endParaRPr kumimoji="1" lang="en-US" altLang="ja-JP" dirty="0"/>
          </a:p>
          <a:p>
            <a:endParaRPr kumimoji="1" lang="ja-JP" altLang="en-US" dirty="0"/>
          </a:p>
        </p:txBody>
      </p:sp>
      <p:sp>
        <p:nvSpPr>
          <p:cNvPr id="3" name="タイトル 2">
            <a:extLst>
              <a:ext uri="{FF2B5EF4-FFF2-40B4-BE49-F238E27FC236}">
                <a16:creationId xmlns:a16="http://schemas.microsoft.com/office/drawing/2014/main" id="{175F3C5F-2053-4C05-80AD-7CE3D146C6C9}"/>
              </a:ext>
            </a:extLst>
          </p:cNvPr>
          <p:cNvSpPr>
            <a:spLocks noGrp="1"/>
          </p:cNvSpPr>
          <p:nvPr>
            <p:ph type="title"/>
          </p:nvPr>
        </p:nvSpPr>
        <p:spPr/>
        <p:txBody>
          <a:bodyPr/>
          <a:lstStyle/>
          <a:p>
            <a:r>
              <a:rPr kumimoji="1" lang="en-US" altLang="ja-JP" dirty="0"/>
              <a:t>HTTP</a:t>
            </a:r>
            <a:r>
              <a:rPr kumimoji="1" lang="ja-JP" altLang="en-US" dirty="0"/>
              <a:t> </a:t>
            </a:r>
            <a:r>
              <a:rPr lang="ja-JP" altLang="en-US" dirty="0"/>
              <a:t>の通信</a:t>
            </a:r>
            <a:endParaRPr kumimoji="1" lang="ja-JP" altLang="en-US" dirty="0"/>
          </a:p>
        </p:txBody>
      </p:sp>
    </p:spTree>
    <p:extLst>
      <p:ext uri="{BB962C8B-B14F-4D97-AF65-F5344CB8AC3E}">
        <p14:creationId xmlns:p14="http://schemas.microsoft.com/office/powerpoint/2010/main" val="40210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よく勘違いしがちなこと</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lang="ja-JP" altLang="en-US" dirty="0"/>
              <a:t>人が理解しやすいような機械語と対応するニーモニック言語</a:t>
            </a:r>
            <a:endParaRPr lang="en-US" altLang="ja-JP" dirty="0"/>
          </a:p>
          <a:p>
            <a:r>
              <a:rPr lang="en-US" altLang="ja-JP" dirty="0"/>
              <a:t>CPU</a:t>
            </a:r>
            <a:r>
              <a:rPr lang="ja-JP" altLang="en-US" dirty="0"/>
              <a:t>の理解できる機械語に「翻訳」するツールが必要</a:t>
            </a:r>
            <a:endParaRPr lang="en-US" altLang="ja-JP" dirty="0"/>
          </a:p>
          <a:p>
            <a:r>
              <a:rPr lang="ja-JP" altLang="en-US" dirty="0"/>
              <a:t>コンパイラー　の登場</a:t>
            </a:r>
            <a:endParaRPr lang="en-US" altLang="ja-JP" dirty="0"/>
          </a:p>
          <a:p>
            <a:endParaRPr lang="en-US" altLang="ja-JP" dirty="0"/>
          </a:p>
          <a:p>
            <a:endParaRPr lang="en-US" altLang="ja-JP" dirty="0"/>
          </a:p>
          <a:p>
            <a:endParaRPr lang="en-US" altLang="ja-JP" dirty="0"/>
          </a:p>
          <a:p>
            <a:r>
              <a:rPr lang="ja-JP" altLang="en-US" dirty="0"/>
              <a:t>問題点</a:t>
            </a:r>
            <a:endParaRPr lang="en-US" altLang="ja-JP" dirty="0"/>
          </a:p>
          <a:p>
            <a:pPr lvl="1"/>
            <a:r>
              <a:rPr lang="en-US" altLang="ja-JP" dirty="0"/>
              <a:t>CPU</a:t>
            </a:r>
            <a:r>
              <a:rPr lang="ja-JP" altLang="en-US" dirty="0"/>
              <a:t>毎に異なるプログラム言語</a:t>
            </a:r>
            <a:endParaRPr kumimoji="1" lang="ja-JP" altLang="en-US" dirty="0"/>
          </a:p>
        </p:txBody>
      </p:sp>
      <p:sp>
        <p:nvSpPr>
          <p:cNvPr id="2" name="タイトル 1"/>
          <p:cNvSpPr>
            <a:spLocks noGrp="1"/>
          </p:cNvSpPr>
          <p:nvPr>
            <p:ph type="title"/>
          </p:nvPr>
        </p:nvSpPr>
        <p:spPr/>
        <p:txBody>
          <a:bodyPr/>
          <a:lstStyle/>
          <a:p>
            <a:r>
              <a:rPr lang="ja-JP" altLang="en-US" dirty="0"/>
              <a:t>アセンブラ</a:t>
            </a:r>
            <a:br>
              <a:rPr kumimoji="1" lang="en-US" altLang="ja-JP" dirty="0"/>
            </a:br>
            <a:r>
              <a:rPr lang="ja-JP" altLang="en-US" sz="2400" dirty="0">
                <a:solidFill>
                  <a:schemeClr val="accent3"/>
                </a:solidFill>
              </a:rPr>
              <a:t>プログラム言語の登場</a:t>
            </a:r>
            <a:r>
              <a:rPr lang="en-US" altLang="ja-JP" sz="2400" dirty="0">
                <a:solidFill>
                  <a:schemeClr val="accent3"/>
                </a:solidFill>
              </a:rPr>
              <a:t> </a:t>
            </a:r>
            <a:endParaRPr lang="ja-JP" altLang="en-US" sz="2400" dirty="0">
              <a:solidFill>
                <a:schemeClr val="accent3"/>
              </a:solidFill>
            </a:endParaRPr>
          </a:p>
        </p:txBody>
      </p:sp>
      <p:sp>
        <p:nvSpPr>
          <p:cNvPr id="8" name="角丸四角形 7"/>
          <p:cNvSpPr/>
          <p:nvPr/>
        </p:nvSpPr>
        <p:spPr bwMode="auto">
          <a:xfrm>
            <a:off x="2095472" y="3929066"/>
            <a:ext cx="3786214"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MOV AL, 61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2238348" y="3714752"/>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のアセンブラ</a:t>
            </a:r>
          </a:p>
        </p:txBody>
      </p:sp>
      <p:sp>
        <p:nvSpPr>
          <p:cNvPr id="10" name="角丸四角形 9"/>
          <p:cNvSpPr/>
          <p:nvPr/>
        </p:nvSpPr>
        <p:spPr bwMode="auto">
          <a:xfrm>
            <a:off x="6238876" y="3929066"/>
            <a:ext cx="4214842"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9167834" y="78579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5" name="角丸四角形 14"/>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fontScale="92500" lnSpcReduction="20000"/>
          </a:bodyPr>
          <a:lstStyle/>
          <a:p>
            <a:r>
              <a:rPr lang="ja-JP" altLang="en-US" dirty="0"/>
              <a:t>遅延 は橋の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長さ</a:t>
            </a:r>
            <a:endParaRPr lang="ja-JP" altLang="en-US" dirty="0">
              <a:solidFill>
                <a:srgbClr val="FF0000"/>
              </a:solidFill>
            </a:endParaRPr>
          </a:p>
          <a:p>
            <a:r>
              <a:rPr lang="ja-JP" altLang="en-US" dirty="0"/>
              <a:t>帯域幅 は橋にどれくらいの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車道</a:t>
            </a:r>
            <a:r>
              <a:rPr lang="ja-JP" altLang="en-US" dirty="0"/>
              <a:t>があるか</a:t>
            </a:r>
          </a:p>
          <a:p>
            <a:endParaRPr lang="ja-JP" altLang="en-US" dirty="0"/>
          </a:p>
          <a:p>
            <a:r>
              <a:rPr lang="en-US" altLang="ja-JP" dirty="0"/>
              <a:t>1</a:t>
            </a:r>
            <a:r>
              <a:rPr lang="ja-JP" altLang="en-US" dirty="0" err="1"/>
              <a:t>つの</a:t>
            </a:r>
            <a:r>
              <a:rPr lang="ja-JP" altLang="en-US" dirty="0"/>
              <a:t>車が橋を渡る速さは同じ</a:t>
            </a:r>
          </a:p>
          <a:p>
            <a:endParaRPr lang="ja-JP" altLang="en-US" dirty="0"/>
          </a:p>
          <a:p>
            <a:r>
              <a:rPr lang="ja-JP" altLang="en-US" dirty="0"/>
              <a:t>広い橋であれば、多くの車が一度に渡れる</a:t>
            </a:r>
          </a:p>
          <a:p>
            <a:endParaRPr lang="ja-JP" altLang="en-US" dirty="0"/>
          </a:p>
          <a:p>
            <a:r>
              <a:rPr lang="ja-JP" altLang="en-US" dirty="0"/>
              <a:t>帯域幅は キャパシティ</a:t>
            </a:r>
          </a:p>
          <a:p>
            <a:r>
              <a:rPr lang="ja-JP" altLang="en-US" dirty="0"/>
              <a:t>遅延は 時間</a:t>
            </a:r>
          </a:p>
        </p:txBody>
      </p:sp>
      <p:sp>
        <p:nvSpPr>
          <p:cNvPr id="2" name="Title 1"/>
          <p:cNvSpPr>
            <a:spLocks noGrp="1"/>
          </p:cNvSpPr>
          <p:nvPr>
            <p:ph type="title"/>
          </p:nvPr>
        </p:nvSpPr>
        <p:spPr/>
        <p:txBody>
          <a:bodyPr/>
          <a:lstStyle/>
          <a:p>
            <a:r>
              <a:rPr lang="ja-JP" altLang="en-US" dirty="0"/>
              <a:t>良くある話</a:t>
            </a:r>
            <a:r>
              <a:rPr dirty="0"/>
              <a:t>: </a:t>
            </a:r>
            <a:r>
              <a:rPr lang="ja-JP" altLang="en-US" dirty="0"/>
              <a:t>遅延と帯域幅は違う</a:t>
            </a:r>
            <a:r>
              <a:rPr lang="en-US" altLang="ja-JP"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par>
                          <p:cTn id="10" fill="hold">
                            <p:stCondLst>
                              <p:cond delay="32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3"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4">
                                            <p:txEl>
                                              <p:pRg st="1" end="1"/>
                                            </p:txEl>
                                          </p:spTgt>
                                        </p:tgtEl>
                                        <p:attrNameLst>
                                          <p:attrName>fill.type</p:attrName>
                                        </p:attrNameLst>
                                      </p:cBhvr>
                                      <p:to>
                                        <p:strVal val="solid"/>
                                      </p:to>
                                    </p:set>
                                  </p:childTnLst>
                                </p:cTn>
                              </p:par>
                            </p:childTnLst>
                          </p:cTn>
                        </p:par>
                        <p:par>
                          <p:cTn id="16" fill="hold">
                            <p:stCondLst>
                              <p:cond delay="108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19"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4">
                                            <p:txEl>
                                              <p:pRg st="3" end="3"/>
                                            </p:txEl>
                                          </p:spTgt>
                                        </p:tgtEl>
                                        <p:attrNameLst>
                                          <p:attrName>fill.type</p:attrName>
                                        </p:attrNameLst>
                                      </p:cBhvr>
                                      <p:to>
                                        <p:strVal val="solid"/>
                                      </p:to>
                                    </p:set>
                                  </p:childTnLst>
                                </p:cTn>
                              </p:par>
                            </p:childTnLst>
                          </p:cTn>
                        </p:par>
                        <p:par>
                          <p:cTn id="22" fill="hold">
                            <p:stCondLst>
                              <p:cond delay="168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25"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27" dur="80"/>
                                        <p:tgtEl>
                                          <p:spTgt spid="4">
                                            <p:txEl>
                                              <p:pRg st="5" end="5"/>
                                            </p:txEl>
                                          </p:spTgt>
                                        </p:tgtEl>
                                        <p:attrNameLst>
                                          <p:attrName>fill.type</p:attrName>
                                        </p:attrNameLst>
                                      </p:cBhvr>
                                      <p:to>
                                        <p:strVal val="solid"/>
                                      </p:to>
                                    </p:set>
                                  </p:childTnLst>
                                </p:cTn>
                              </p:par>
                            </p:childTnLst>
                          </p:cTn>
                        </p:par>
                        <p:par>
                          <p:cTn id="28" fill="hold">
                            <p:stCondLst>
                              <p:cond delay="248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4">
                                            <p:txEl>
                                              <p:pRg st="7" end="7"/>
                                            </p:txEl>
                                          </p:spTgt>
                                        </p:tgtEl>
                                        <p:attrNameLst>
                                          <p:attrName>style.visibility</p:attrName>
                                        </p:attrNameLst>
                                      </p:cBhvr>
                                      <p:to>
                                        <p:strVal val="visible"/>
                                      </p:to>
                                    </p:set>
                                    <p:anim calcmode="discrete" valueType="clr">
                                      <p:cBhvr override="childStyle">
                                        <p:cTn id="31" dur="80"/>
                                        <p:tgtEl>
                                          <p:spTgt spid="4">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
                                            <p:txEl>
                                              <p:pRg st="7" end="7"/>
                                            </p:txEl>
                                          </p:spTgt>
                                        </p:tgtEl>
                                        <p:attrNameLst>
                                          <p:attrName>fillcolor</p:attrName>
                                        </p:attrNameLst>
                                      </p:cBhvr>
                                      <p:tavLst>
                                        <p:tav tm="0">
                                          <p:val>
                                            <p:clrVal>
                                              <a:schemeClr val="accent2"/>
                                            </p:clrVal>
                                          </p:val>
                                        </p:tav>
                                        <p:tav tm="50000">
                                          <p:val>
                                            <p:clrVal>
                                              <a:schemeClr val="hlink"/>
                                            </p:clrVal>
                                          </p:val>
                                        </p:tav>
                                      </p:tavLst>
                                    </p:anim>
                                    <p:set>
                                      <p:cBhvr>
                                        <p:cTn id="33" dur="80"/>
                                        <p:tgtEl>
                                          <p:spTgt spid="4">
                                            <p:txEl>
                                              <p:pRg st="7" end="7"/>
                                            </p:txEl>
                                          </p:spTgt>
                                        </p:tgtEl>
                                        <p:attrNameLst>
                                          <p:attrName>fill.type</p:attrName>
                                        </p:attrNameLst>
                                      </p:cBhvr>
                                      <p:to>
                                        <p:strVal val="solid"/>
                                      </p:to>
                                    </p:set>
                                  </p:childTnLst>
                                </p:cTn>
                              </p:par>
                            </p:childTnLst>
                          </p:cTn>
                        </p:par>
                        <p:par>
                          <p:cTn id="34" fill="hold">
                            <p:stCondLst>
                              <p:cond delay="292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4">
                                            <p:txEl>
                                              <p:pRg st="8" end="8"/>
                                            </p:txEl>
                                          </p:spTgt>
                                        </p:tgtEl>
                                        <p:attrNameLst>
                                          <p:attrName>style.visibility</p:attrName>
                                        </p:attrNameLst>
                                      </p:cBhvr>
                                      <p:to>
                                        <p:strVal val="visible"/>
                                      </p:to>
                                    </p:set>
                                    <p:anim calcmode="discrete" valueType="clr">
                                      <p:cBhvr override="childStyle">
                                        <p:cTn id="37" dur="80"/>
                                        <p:tgtEl>
                                          <p:spTgt spid="4">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4">
                                            <p:txEl>
                                              <p:pRg st="8" end="8"/>
                                            </p:txEl>
                                          </p:spTgt>
                                        </p:tgtEl>
                                        <p:attrNameLst>
                                          <p:attrName>fillcolor</p:attrName>
                                        </p:attrNameLst>
                                      </p:cBhvr>
                                      <p:tavLst>
                                        <p:tav tm="0">
                                          <p:val>
                                            <p:clrVal>
                                              <a:schemeClr val="accent2"/>
                                            </p:clrVal>
                                          </p:val>
                                        </p:tav>
                                        <p:tav tm="50000">
                                          <p:val>
                                            <p:clrVal>
                                              <a:schemeClr val="hlink"/>
                                            </p:clrVal>
                                          </p:val>
                                        </p:tav>
                                      </p:tavLst>
                                    </p:anim>
                                    <p:set>
                                      <p:cBhvr>
                                        <p:cTn id="39" dur="80"/>
                                        <p:tgtEl>
                                          <p:spTgt spid="4">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dirty="0"/>
              <a:t>CPU</a:t>
            </a:r>
            <a:r>
              <a:rPr lang="ja-JP" altLang="en-US" dirty="0"/>
              <a:t>内部</a:t>
            </a:r>
            <a:endParaRPr lang="en-US" altLang="ja-JP" dirty="0"/>
          </a:p>
          <a:p>
            <a:r>
              <a:rPr kumimoji="1" lang="ja-JP" altLang="en-US" dirty="0"/>
              <a:t>バスも同じ</a:t>
            </a:r>
            <a:endParaRPr kumimoji="1" lang="en-US" altLang="ja-JP" dirty="0"/>
          </a:p>
          <a:p>
            <a:endParaRPr lang="en-US" altLang="ja-JP" dirty="0"/>
          </a:p>
          <a:p>
            <a:r>
              <a:rPr kumimoji="1" lang="ja-JP" altLang="en-US" dirty="0" err="1"/>
              <a:t>なの</a:t>
            </a:r>
            <a:r>
              <a:rPr kumimoji="1" lang="ja-JP" altLang="en-US" dirty="0"/>
              <a:t>で </a:t>
            </a:r>
            <a:r>
              <a:rPr kumimoji="1" lang="en-US" altLang="ja-JP" dirty="0"/>
              <a:t>….</a:t>
            </a:r>
          </a:p>
          <a:p>
            <a:pPr lvl="1"/>
            <a:r>
              <a:rPr lang="en-US" altLang="ja-JP" dirty="0"/>
              <a:t>motherboard </a:t>
            </a:r>
            <a:r>
              <a:rPr lang="ja-JP" altLang="en-US" dirty="0"/>
              <a:t>の写真を気にする</a:t>
            </a:r>
            <a:r>
              <a:rPr lang="en-US" altLang="ja-JP" dirty="0"/>
              <a:t>…</a:t>
            </a:r>
          </a:p>
          <a:p>
            <a:pPr lvl="1"/>
            <a:r>
              <a:rPr kumimoji="1" lang="ja-JP" altLang="en-US" dirty="0"/>
              <a:t>ネットワークのトポロジを気にする</a:t>
            </a:r>
            <a:r>
              <a:rPr kumimoji="1" lang="en-US" altLang="ja-JP" dirty="0"/>
              <a:t>…</a:t>
            </a:r>
          </a:p>
          <a:p>
            <a:pPr lvl="2"/>
            <a:r>
              <a:rPr lang="ja-JP" altLang="en-US" dirty="0"/>
              <a:t>インターネットでは、それが頻繁に変わる</a:t>
            </a:r>
            <a:endParaRPr kumimoji="1" lang="ja-JP" altLang="en-US" dirty="0"/>
          </a:p>
        </p:txBody>
      </p:sp>
      <p:sp>
        <p:nvSpPr>
          <p:cNvPr id="5" name="タイトル 4"/>
          <p:cNvSpPr>
            <a:spLocks noGrp="1"/>
          </p:cNvSpPr>
          <p:nvPr>
            <p:ph type="title"/>
          </p:nvPr>
        </p:nvSpPr>
        <p:spPr/>
        <p:txBody>
          <a:bodyPr/>
          <a:lstStyle/>
          <a:p>
            <a:r>
              <a:rPr kumimoji="1" lang="ja-JP" altLang="en-US" dirty="0"/>
              <a:t>短い方が早い</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Cloud Computing</a:t>
            </a:r>
            <a:endParaRPr kumimoji="1" lang="ja-JP"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0" y="-1"/>
            <a:ext cx="12192000" cy="6858001"/>
          </a:xfrm>
          <a:prstGeom prst="rect">
            <a:avLst/>
          </a:prstGeom>
        </p:spPr>
      </p:pic>
      <p:sp>
        <p:nvSpPr>
          <p:cNvPr id="81" name="Freeform 9"/>
          <p:cNvSpPr>
            <a:spLocks/>
          </p:cNvSpPr>
          <p:nvPr/>
        </p:nvSpPr>
        <p:spPr bwMode="auto">
          <a:xfrm>
            <a:off x="1144349" y="4767970"/>
            <a:ext cx="4066411" cy="2126976"/>
          </a:xfrm>
          <a:custGeom>
            <a:avLst/>
            <a:gdLst>
              <a:gd name="connsiteX0" fmla="*/ 949 w 7903"/>
              <a:gd name="connsiteY0" fmla="*/ 2617 h 2617"/>
              <a:gd name="connsiteX1" fmla="*/ 7490 w 7903"/>
              <a:gd name="connsiteY1" fmla="*/ 795 h 2617"/>
              <a:gd name="connsiteX2" fmla="*/ 7766 w 7903"/>
              <a:gd name="connsiteY2" fmla="*/ 963 h 2617"/>
              <a:gd name="connsiteX3" fmla="*/ 7903 w 7903"/>
              <a:gd name="connsiteY3" fmla="*/ 226 h 2617"/>
              <a:gd name="connsiteX4" fmla="*/ 6158 w 7903"/>
              <a:gd name="connsiteY4" fmla="*/ 0 h 2617"/>
              <a:gd name="connsiteX5" fmla="*/ 6389 w 7903"/>
              <a:gd name="connsiteY5" fmla="*/ 138 h 2617"/>
              <a:gd name="connsiteX6" fmla="*/ 0 w 7903"/>
              <a:gd name="connsiteY6" fmla="*/ 1371 h 2617"/>
              <a:gd name="connsiteX7" fmla="*/ 949 w 7903"/>
              <a:gd name="connsiteY7" fmla="*/ 2617 h 2617"/>
              <a:gd name="connsiteX0" fmla="*/ 0 w 7918"/>
              <a:gd name="connsiteY0" fmla="*/ 3107 h 3107"/>
              <a:gd name="connsiteX1" fmla="*/ 7505 w 7918"/>
              <a:gd name="connsiteY1" fmla="*/ 795 h 3107"/>
              <a:gd name="connsiteX2" fmla="*/ 7781 w 7918"/>
              <a:gd name="connsiteY2" fmla="*/ 963 h 3107"/>
              <a:gd name="connsiteX3" fmla="*/ 7918 w 7918"/>
              <a:gd name="connsiteY3" fmla="*/ 226 h 3107"/>
              <a:gd name="connsiteX4" fmla="*/ 6173 w 7918"/>
              <a:gd name="connsiteY4" fmla="*/ 0 h 3107"/>
              <a:gd name="connsiteX5" fmla="*/ 6404 w 7918"/>
              <a:gd name="connsiteY5" fmla="*/ 138 h 3107"/>
              <a:gd name="connsiteX6" fmla="*/ 15 w 7918"/>
              <a:gd name="connsiteY6" fmla="*/ 1371 h 3107"/>
              <a:gd name="connsiteX7" fmla="*/ 0 w 7918"/>
              <a:gd name="connsiteY7" fmla="*/ 3107 h 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8" h="3107">
                <a:moveTo>
                  <a:pt x="0" y="3107"/>
                </a:moveTo>
                <a:lnTo>
                  <a:pt x="7505" y="795"/>
                </a:lnTo>
                <a:lnTo>
                  <a:pt x="7781" y="963"/>
                </a:lnTo>
                <a:cubicBezTo>
                  <a:pt x="7827" y="717"/>
                  <a:pt x="7872" y="472"/>
                  <a:pt x="7918" y="226"/>
                </a:cubicBezTo>
                <a:lnTo>
                  <a:pt x="6173" y="0"/>
                </a:lnTo>
                <a:lnTo>
                  <a:pt x="6404" y="138"/>
                </a:lnTo>
                <a:lnTo>
                  <a:pt x="15" y="1371"/>
                </a:lnTo>
                <a:cubicBezTo>
                  <a:pt x="10" y="1950"/>
                  <a:pt x="5" y="2528"/>
                  <a:pt x="0" y="3107"/>
                </a:cubicBezTo>
                <a:close/>
              </a:path>
            </a:pathLst>
          </a:custGeom>
          <a:gradFill flip="none" rotWithShape="1">
            <a:gsLst>
              <a:gs pos="0">
                <a:schemeClr val="bg1">
                  <a:alpha val="0"/>
                </a:schemeClr>
              </a:gs>
              <a:gs pos="50000">
                <a:schemeClr val="bg1">
                  <a:alpha val="49000"/>
                </a:schemeClr>
              </a:gs>
              <a:gs pos="70000">
                <a:schemeClr val="bg1">
                  <a:alpha val="29000"/>
                </a:schemeClr>
              </a:gs>
              <a:gs pos="100000">
                <a:schemeClr val="bg1">
                  <a:alpha val="4800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i="1" dirty="0">
              <a:gradFill>
                <a:gsLst>
                  <a:gs pos="0">
                    <a:srgbClr val="FFFFFF"/>
                  </a:gs>
                  <a:gs pos="86000">
                    <a:srgbClr val="FFFFFF"/>
                  </a:gs>
                </a:gsLst>
                <a:lin ang="5400000" scaled="0"/>
              </a:gradFill>
              <a:latin typeface="Segoe"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4429" y="348326"/>
            <a:ext cx="2720317" cy="1328075"/>
          </a:xfrm>
          <a:prstGeom prst="rect">
            <a:avLst/>
          </a:prstGeom>
          <a:effectLst>
            <a:outerShdw blurRad="50800" dist="38100" dir="8100000" algn="tr" rotWithShape="0">
              <a:prstClr val="black">
                <a:alpha val="40000"/>
              </a:prstClr>
            </a:outerShdw>
          </a:effectLst>
        </p:spPr>
      </p:pic>
      <p:sp>
        <p:nvSpPr>
          <p:cNvPr id="52" name="TextBox 51"/>
          <p:cNvSpPr txBox="1"/>
          <p:nvPr/>
        </p:nvSpPr>
        <p:spPr>
          <a:xfrm>
            <a:off x="4953000" y="3349824"/>
            <a:ext cx="1924836"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フロント</a:t>
            </a:r>
            <a:r>
              <a:rPr lang="en-US" altLang="ja-JP" sz="2000" dirty="0">
                <a:gradFill>
                  <a:gsLst>
                    <a:gs pos="0">
                      <a:srgbClr val="FFFFFF"/>
                    </a:gs>
                    <a:gs pos="86000">
                      <a:srgbClr val="FFFFFF"/>
                    </a:gs>
                  </a:gsLst>
                  <a:lin ang="5400000" scaled="0"/>
                </a:gradFill>
                <a:latin typeface="+mj-lt"/>
              </a:rPr>
              <a:t>UI</a:t>
            </a:r>
            <a:endParaRPr lang="en-US" sz="2000" dirty="0">
              <a:gradFill>
                <a:gsLst>
                  <a:gs pos="0">
                    <a:srgbClr val="FFFFFF"/>
                  </a:gs>
                  <a:gs pos="86000">
                    <a:srgbClr val="FFFFFF"/>
                  </a:gs>
                </a:gsLst>
                <a:lin ang="5400000" scaled="0"/>
              </a:gradFill>
              <a:latin typeface="+mj-lt"/>
            </a:endParaRPr>
          </a:p>
        </p:txBody>
      </p:sp>
      <p:sp>
        <p:nvSpPr>
          <p:cNvPr id="54" name="TextBox 53"/>
          <p:cNvSpPr txBox="1"/>
          <p:nvPr/>
        </p:nvSpPr>
        <p:spPr>
          <a:xfrm>
            <a:off x="1524002" y="2286008"/>
            <a:ext cx="2416695"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クエリー解析と処理</a:t>
            </a:r>
            <a:endParaRPr lang="en-US" sz="2000" dirty="0">
              <a:gradFill>
                <a:gsLst>
                  <a:gs pos="0">
                    <a:srgbClr val="FFFFFF"/>
                  </a:gs>
                  <a:gs pos="86000">
                    <a:srgbClr val="FFFFFF"/>
                  </a:gs>
                </a:gsLst>
                <a:lin ang="5400000" scaled="0"/>
              </a:gradFill>
              <a:latin typeface="+mj-lt"/>
            </a:endParaRPr>
          </a:p>
        </p:txBody>
      </p:sp>
      <p:sp>
        <p:nvSpPr>
          <p:cNvPr id="77" name="TextBox 76"/>
          <p:cNvSpPr txBox="1"/>
          <p:nvPr/>
        </p:nvSpPr>
        <p:spPr>
          <a:xfrm>
            <a:off x="3962401" y="5147842"/>
            <a:ext cx="6347893" cy="923330"/>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6000" dirty="0">
                <a:solidFill>
                  <a:srgbClr val="FFFFFF"/>
                </a:solidFill>
                <a:latin typeface="+mj-lt"/>
              </a:rPr>
              <a:t>スケーラビリティ</a:t>
            </a:r>
            <a:endParaRPr lang="en-US" sz="6000" dirty="0">
              <a:solidFill>
                <a:srgbClr val="FFFFFF"/>
              </a:solidFill>
              <a:latin typeface="+mj-lt"/>
            </a:endParaRPr>
          </a:p>
        </p:txBody>
      </p:sp>
      <p:sp>
        <p:nvSpPr>
          <p:cNvPr id="79" name="TextBox 78"/>
          <p:cNvSpPr txBox="1"/>
          <p:nvPr/>
        </p:nvSpPr>
        <p:spPr>
          <a:xfrm rot="20712197">
            <a:off x="1619658" y="5169704"/>
            <a:ext cx="3567161" cy="615553"/>
          </a:xfrm>
          <a:prstGeom prst="rect">
            <a:avLst/>
          </a:prstGeom>
          <a:noFill/>
          <a:effectLst>
            <a:outerShdw blurRad="50800" dist="38100" dir="5400000" algn="t" rotWithShape="0">
              <a:prstClr val="black">
                <a:alpha val="40000"/>
              </a:prstClr>
            </a:outerShdw>
          </a:effectLst>
          <a:scene3d>
            <a:camera prst="orthographicFront">
              <a:rot lat="1751713" lon="2087454" rev="1296147"/>
            </a:camera>
            <a:lightRig rig="threePt" dir="t"/>
          </a:scene3d>
        </p:spPr>
        <p:txBody>
          <a:bodyPr wrap="square" lIns="0" tIns="0" rIns="0" bIns="0" rtlCol="0">
            <a:spAutoFit/>
          </a:bodyPr>
          <a:lstStyle/>
          <a:p>
            <a:pPr algn="ctr"/>
            <a:r>
              <a:rPr lang="ja-JP" altLang="en-US" sz="4000" dirty="0">
                <a:solidFill>
                  <a:srgbClr val="FFFFFF"/>
                </a:solidFill>
                <a:latin typeface="+mj-lt"/>
              </a:rPr>
              <a:t>インターネット</a:t>
            </a:r>
            <a:endParaRPr lang="en-US" sz="4000" dirty="0">
              <a:solidFill>
                <a:srgbClr val="FFFFFF"/>
              </a:solidFill>
              <a:latin typeface="+mj-lt"/>
            </a:endParaRPr>
          </a:p>
        </p:txBody>
      </p:sp>
      <p:sp>
        <p:nvSpPr>
          <p:cNvPr id="53" name="TextBox 52"/>
          <p:cNvSpPr txBox="1"/>
          <p:nvPr/>
        </p:nvSpPr>
        <p:spPr>
          <a:xfrm>
            <a:off x="7996408" y="1905002"/>
            <a:ext cx="2682483"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solidFill>
                  <a:srgbClr val="FFFFFF"/>
                </a:solidFill>
                <a:latin typeface="+mj-lt"/>
              </a:rPr>
              <a:t>データストア</a:t>
            </a:r>
            <a:endParaRPr lang="en-US" sz="2000" dirty="0">
              <a:solidFill>
                <a:srgbClr val="FFFFFF"/>
              </a:solidFill>
              <a:latin typeface="+mj-lt"/>
            </a:endParaRPr>
          </a:p>
        </p:txBody>
      </p:sp>
      <p:sp>
        <p:nvSpPr>
          <p:cNvPr id="103" name="TextBox 102"/>
          <p:cNvSpPr txBox="1"/>
          <p:nvPr/>
        </p:nvSpPr>
        <p:spPr>
          <a:xfrm>
            <a:off x="5029201" y="1371601"/>
            <a:ext cx="1577371"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データ管理</a:t>
            </a:r>
            <a:endParaRPr lang="en-US" sz="2000" dirty="0">
              <a:gradFill>
                <a:gsLst>
                  <a:gs pos="0">
                    <a:srgbClr val="FFFFFF"/>
                  </a:gs>
                  <a:gs pos="86000">
                    <a:srgbClr val="FFFFFF"/>
                  </a:gs>
                </a:gsLst>
                <a:lin ang="5400000" scaled="0"/>
              </a:gradFill>
              <a:latin typeface="+mj-lt"/>
            </a:endParaRPr>
          </a:p>
        </p:txBody>
      </p:sp>
      <p:sp>
        <p:nvSpPr>
          <p:cNvPr id="11" name="TextBox 76"/>
          <p:cNvSpPr txBox="1"/>
          <p:nvPr/>
        </p:nvSpPr>
        <p:spPr>
          <a:xfrm>
            <a:off x="4514746" y="6061769"/>
            <a:ext cx="2541035"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自動化</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13" name="TextBox 76"/>
          <p:cNvSpPr txBox="1"/>
          <p:nvPr/>
        </p:nvSpPr>
        <p:spPr>
          <a:xfrm>
            <a:off x="6963726" y="6061769"/>
            <a:ext cx="3493259"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高可用性</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2" name="タイトル 1">
            <a:extLst>
              <a:ext uri="{FF2B5EF4-FFF2-40B4-BE49-F238E27FC236}">
                <a16:creationId xmlns:a16="http://schemas.microsoft.com/office/drawing/2014/main" id="{A3552E45-22A6-407E-AE4F-A5843B5A293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56746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strVal val="#ppt_w*0.70"/>
                                          </p:val>
                                        </p:tav>
                                        <p:tav tm="100000">
                                          <p:val>
                                            <p:strVal val="#ppt_w"/>
                                          </p:val>
                                        </p:tav>
                                      </p:tavLst>
                                    </p:anim>
                                    <p:anim calcmode="lin" valueType="num">
                                      <p:cBhvr>
                                        <p:cTn id="8" dur="1000" fill="hold"/>
                                        <p:tgtEl>
                                          <p:spTgt spid="77"/>
                                        </p:tgtEl>
                                        <p:attrNameLst>
                                          <p:attrName>ppt_h</p:attrName>
                                        </p:attrNameLst>
                                      </p:cBhvr>
                                      <p:tavLst>
                                        <p:tav tm="0">
                                          <p:val>
                                            <p:strVal val="#ppt_h"/>
                                          </p:val>
                                        </p:tav>
                                        <p:tav tm="100000">
                                          <p:val>
                                            <p:strVal val="#ppt_h"/>
                                          </p:val>
                                        </p:tav>
                                      </p:tavLst>
                                    </p:anim>
                                    <p:animEffect transition="in" filter="fade">
                                      <p:cBhvr>
                                        <p:cTn id="9" dur="1000"/>
                                        <p:tgtEl>
                                          <p:spTgt spid="77"/>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0.70"/>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1"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7" y="1471242"/>
            <a:ext cx="1869768"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7" name="TextBox 66"/>
          <p:cNvSpPr txBox="1"/>
          <p:nvPr/>
        </p:nvSpPr>
        <p:spPr>
          <a:xfrm>
            <a:off x="2063551" y="995809"/>
            <a:ext cx="8064023"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Tree>
    <p:extLst>
      <p:ext uri="{BB962C8B-B14F-4D97-AF65-F5344CB8AC3E}">
        <p14:creationId xmlns:p14="http://schemas.microsoft.com/office/powerpoint/2010/main" val="347232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250"/>
                                        <p:tgtEl>
                                          <p:spTgt spid="66"/>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outVertical)">
                                      <p:cBhvr>
                                        <p:cTn id="11" dur="250"/>
                                        <p:tgtEl>
                                          <p:spTgt spid="67"/>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50"/>
                                        <p:tgtEl>
                                          <p:spTgt spid="4"/>
                                        </p:tgtEl>
                                      </p:cBhvr>
                                    </p:animEffect>
                                  </p:childTnLst>
                                </p:cTn>
                              </p:par>
                            </p:childTnLst>
                          </p:cTn>
                        </p:par>
                        <p:par>
                          <p:cTn id="19" fill="hold">
                            <p:stCondLst>
                              <p:cond delay="750"/>
                            </p:stCondLst>
                            <p:childTnLst>
                              <p:par>
                                <p:cTn id="20" presetID="16" presetClass="entr" presetSubtype="37"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outVertical)">
                                      <p:cBhvr>
                                        <p:cTn id="22" dur="250"/>
                                        <p:tgtEl>
                                          <p:spTgt spid="36"/>
                                        </p:tgtEl>
                                      </p:cBhvr>
                                    </p:animEffect>
                                  </p:childTnLst>
                                </p:cTn>
                              </p:par>
                              <p:par>
                                <p:cTn id="23" presetID="16" presetClass="entr" presetSubtype="37"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outVertical)">
                                      <p:cBhvr>
                                        <p:cTn id="25" dur="250"/>
                                        <p:tgtEl>
                                          <p:spTgt spid="1026"/>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arn(outVertical)">
                                      <p:cBhvr>
                                        <p:cTn id="28" dur="250"/>
                                        <p:tgtEl>
                                          <p:spTgt spid="50"/>
                                        </p:tgtEl>
                                      </p:cBhvr>
                                    </p:animEffect>
                                  </p:childTnLst>
                                </p:cTn>
                              </p:par>
                              <p:par>
                                <p:cTn id="29" presetID="16" presetClass="entr" presetSubtype="37"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outVertical)">
                                      <p:cBhvr>
                                        <p:cTn id="31" dur="250"/>
                                        <p:tgtEl>
                                          <p:spTgt spid="48"/>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barn(outVertical)">
                                      <p:cBhvr>
                                        <p:cTn id="34" dur="250"/>
                                        <p:tgtEl>
                                          <p:spTgt spid="73"/>
                                        </p:tgtEl>
                                      </p:cBhvr>
                                    </p:animEffect>
                                  </p:childTnLst>
                                </p:cTn>
                              </p:par>
                              <p:par>
                                <p:cTn id="35" presetID="16" presetClass="entr" presetSubtype="37"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outVertical)">
                                      <p:cBhvr>
                                        <p:cTn id="37" dur="250"/>
                                        <p:tgtEl>
                                          <p:spTgt spid="4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barn(outVertical)">
                                      <p:cBhvr>
                                        <p:cTn id="40" dur="250"/>
                                        <p:tgtEl>
                                          <p:spTgt spid="74"/>
                                        </p:tgtEl>
                                      </p:cBhvr>
                                    </p:animEffect>
                                  </p:childTnLst>
                                </p:cTn>
                              </p:par>
                              <p:par>
                                <p:cTn id="41" presetID="16" presetClass="entr" presetSubtype="37"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arn(outVertical)">
                                      <p:cBhvr>
                                        <p:cTn id="43" dur="250"/>
                                        <p:tgtEl>
                                          <p:spTgt spid="8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barn(outVertical)">
                                      <p:cBhvr>
                                        <p:cTn id="46" dur="250"/>
                                        <p:tgtEl>
                                          <p:spTgt spid="75"/>
                                        </p:tgtEl>
                                      </p:cBhvr>
                                    </p:animEffect>
                                  </p:childTnLst>
                                </p:cTn>
                              </p:par>
                              <p:par>
                                <p:cTn id="47" presetID="16" presetClass="entr" presetSubtype="37"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barn(outVertical)">
                                      <p:cBhvr>
                                        <p:cTn id="49" dur="250"/>
                                        <p:tgtEl>
                                          <p:spTgt spid="8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250"/>
                                        <p:tgtEl>
                                          <p:spTgt spid="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250"/>
                                        <p:tgtEl>
                                          <p:spTgt spid="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25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25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25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25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25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fade">
                                      <p:cBhvr>
                                        <p:cTn id="74" dur="250"/>
                                        <p:tgtEl>
                                          <p:spTgt spid="8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25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wipe(down)">
                                      <p:cBhvr>
                                        <p:cTn id="85" dur="250"/>
                                        <p:tgtEl>
                                          <p:spTgt spid="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down)">
                                      <p:cBhvr>
                                        <p:cTn id="90" dur="25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wipe(down)">
                                      <p:cBhvr>
                                        <p:cTn id="95" dur="25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down)">
                                      <p:cBhvr>
                                        <p:cTn id="100" dur="250"/>
                                        <p:tgtEl>
                                          <p:spTgt spid="71"/>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37"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outVertical)">
                                      <p:cBhvr>
                                        <p:cTn id="10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6" grpId="0" animBg="1"/>
      <p:bldP spid="68" grpId="0" animBg="1"/>
      <p:bldP spid="69" grpId="0" animBg="1"/>
      <p:bldP spid="70" grpId="0" animBg="1"/>
      <p:bldP spid="71" grpId="0" animBg="1"/>
      <p:bldP spid="36" grpId="0"/>
      <p:bldP spid="66" grpId="0" animBg="1"/>
      <p:bldP spid="67" grpId="0" animBg="1"/>
      <p:bldP spid="50" grpId="0"/>
      <p:bldP spid="73" grpId="0"/>
      <p:bldP spid="74" grpId="0"/>
      <p:bldP spid="75" grpId="0"/>
      <p:bldP spid="77" grpId="0" animBg="1"/>
      <p:bldP spid="78" grpId="0" animBg="1"/>
      <p:bldP spid="79" grpId="0" animBg="1"/>
      <p:bldP spid="80" grpId="0" animBg="1"/>
      <p:bldP spid="81" grpId="0" animBg="1"/>
      <p:bldP spid="82" grpId="0" animBg="1"/>
      <p:bldP spid="83" grpId="0" animBg="1"/>
      <p:bldP spid="84" grpId="0" animBg="1"/>
      <p:bldP spid="4" grpId="0"/>
      <p:bldP spid="5" grpId="0"/>
      <p:bldP spid="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6"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67" name="TextBox 66"/>
          <p:cNvSpPr txBox="1"/>
          <p:nvPr/>
        </p:nvSpPr>
        <p:spPr>
          <a:xfrm>
            <a:off x="2063551" y="995809"/>
            <a:ext cx="8080065"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7" name="正方形/長方形 6"/>
          <p:cNvSpPr/>
          <p:nvPr/>
        </p:nvSpPr>
        <p:spPr bwMode="auto">
          <a:xfrm>
            <a:off x="2063550" y="3429001"/>
            <a:ext cx="8080066" cy="3311207"/>
          </a:xfrm>
          <a:prstGeom prst="rect">
            <a:avLst/>
          </a:prstGeom>
          <a:solidFill>
            <a:schemeClr val="accent4">
              <a:alpha val="7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同じ</a:t>
            </a:r>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
        <p:nvSpPr>
          <p:cNvPr id="8" name="正方形/長方形 7"/>
          <p:cNvSpPr/>
          <p:nvPr/>
        </p:nvSpPr>
        <p:spPr bwMode="auto">
          <a:xfrm>
            <a:off x="2102506" y="1450506"/>
            <a:ext cx="8025068" cy="1402430"/>
          </a:xfrm>
          <a:prstGeom prst="rect">
            <a:avLst/>
          </a:prstGeom>
          <a:solidFill>
            <a:schemeClr val="accent6">
              <a:alpha val="7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新しい</a:t>
            </a:r>
            <a:r>
              <a:rPr lang="en-US" altLang="ja-JP"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486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973" y="6143936"/>
            <a:ext cx="12186059" cy="713294"/>
          </a:xfrm>
          <a:prstGeom prst="rect">
            <a:avLst/>
          </a:prstGeom>
          <a:solidFill>
            <a:srgbClr val="505050"/>
          </a:solidFill>
          <a:ln w="9525" cap="flat" cmpd="sng" algn="ctr">
            <a:noFill/>
            <a:prstDash val="solid"/>
            <a:headEnd type="none" w="med" len="med"/>
            <a:tailEnd type="none" w="med" len="med"/>
          </a:ln>
          <a:effectLst/>
        </p:spPr>
        <p:txBody>
          <a:bodyPr vert="horz" wrap="square" lIns="91415" tIns="45708" rIns="91415" bIns="45708" numCol="1" rtlCol="0" anchor="ctr" anchorCtr="0" compatLnSpc="1">
            <a:prstTxWarp prst="textNoShape">
              <a:avLst/>
            </a:prstTxWarp>
          </a:bodyPr>
          <a:lstStyle/>
          <a:p>
            <a:pPr algn="ctr" defTabSz="913924" fontAlgn="base">
              <a:spcBef>
                <a:spcPct val="0"/>
              </a:spcBef>
              <a:spcAft>
                <a:spcPct val="0"/>
              </a:spcAft>
              <a:defRPr/>
            </a:pPr>
            <a:endParaRPr lang="en-US" sz="2200" kern="0" dirty="0">
              <a:solidFill>
                <a:schemeClr val="bg1"/>
              </a:solidFill>
              <a:cs typeface="Arial" pitchFamily="34" charset="0"/>
            </a:endParaRPr>
          </a:p>
        </p:txBody>
      </p:sp>
      <p:sp>
        <p:nvSpPr>
          <p:cNvPr id="6" name="Rectangle 5"/>
          <p:cNvSpPr/>
          <p:nvPr/>
        </p:nvSpPr>
        <p:spPr>
          <a:xfrm>
            <a:off x="954305" y="1170233"/>
            <a:ext cx="1928453" cy="66105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オンプレミス</a:t>
            </a:r>
            <a:endParaRPr lang="en-US" sz="1961" dirty="0">
              <a:solidFill>
                <a:schemeClr val="tx1">
                  <a:alpha val="99000"/>
                </a:schemeClr>
              </a:solidFill>
              <a:cs typeface="Arial" pitchFamily="34" charset="0"/>
            </a:endParaRPr>
          </a:p>
        </p:txBody>
      </p:sp>
      <p:grpSp>
        <p:nvGrpSpPr>
          <p:cNvPr id="3" name="グループ化 2"/>
          <p:cNvGrpSpPr/>
          <p:nvPr/>
        </p:nvGrpSpPr>
        <p:grpSpPr>
          <a:xfrm>
            <a:off x="1130506" y="1847279"/>
            <a:ext cx="1692371" cy="4151282"/>
            <a:chOff x="1152743" y="1884481"/>
            <a:chExt cx="1726453" cy="4234884"/>
          </a:xfrm>
        </p:grpSpPr>
        <p:sp>
          <p:nvSpPr>
            <p:cNvPr id="7" name="Rectangle 6"/>
            <p:cNvSpPr/>
            <p:nvPr/>
          </p:nvSpPr>
          <p:spPr>
            <a:xfrm>
              <a:off x="1152743" y="5238772"/>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ストレージ</a:t>
              </a:r>
              <a:endParaRPr lang="en-US" sz="1568" dirty="0">
                <a:solidFill>
                  <a:schemeClr val="tx1"/>
                </a:solidFill>
                <a:cs typeface="Arial" pitchFamily="34" charset="0"/>
              </a:endParaRPr>
            </a:p>
          </p:txBody>
        </p:sp>
        <p:sp>
          <p:nvSpPr>
            <p:cNvPr id="8" name="Rectangle 7"/>
            <p:cNvSpPr/>
            <p:nvPr/>
          </p:nvSpPr>
          <p:spPr>
            <a:xfrm>
              <a:off x="1152743" y="4759588"/>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サーバー</a:t>
              </a:r>
              <a:endParaRPr lang="en-US" sz="1568" dirty="0">
                <a:solidFill>
                  <a:schemeClr val="tx1"/>
                </a:solidFill>
                <a:cs typeface="Arial" pitchFamily="34" charset="0"/>
              </a:endParaRPr>
            </a:p>
          </p:txBody>
        </p:sp>
        <p:sp>
          <p:nvSpPr>
            <p:cNvPr id="9" name="Rectangle 8"/>
            <p:cNvSpPr/>
            <p:nvPr/>
          </p:nvSpPr>
          <p:spPr>
            <a:xfrm>
              <a:off x="1152743" y="5717954"/>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ネットワーク</a:t>
              </a:r>
              <a:endParaRPr lang="en-US" sz="1568" dirty="0">
                <a:solidFill>
                  <a:schemeClr val="tx1"/>
                </a:solidFill>
                <a:cs typeface="Arial" pitchFamily="34" charset="0"/>
              </a:endParaRPr>
            </a:p>
          </p:txBody>
        </p:sp>
        <p:sp>
          <p:nvSpPr>
            <p:cNvPr id="10" name="Rectangle 9"/>
            <p:cNvSpPr/>
            <p:nvPr/>
          </p:nvSpPr>
          <p:spPr>
            <a:xfrm>
              <a:off x="1152743" y="3801219"/>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en-US" sz="1568" dirty="0">
                  <a:solidFill>
                    <a:schemeClr val="tx1"/>
                  </a:solidFill>
                  <a:cs typeface="Arial" pitchFamily="34" charset="0"/>
                </a:rPr>
                <a:t>OS</a:t>
              </a:r>
            </a:p>
          </p:txBody>
        </p:sp>
        <p:sp>
          <p:nvSpPr>
            <p:cNvPr id="11" name="Rectangle 10"/>
            <p:cNvSpPr/>
            <p:nvPr/>
          </p:nvSpPr>
          <p:spPr>
            <a:xfrm>
              <a:off x="1152743" y="3322035"/>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ミドルウエア</a:t>
              </a:r>
              <a:endParaRPr lang="en-US" sz="1568" dirty="0">
                <a:solidFill>
                  <a:schemeClr val="tx1"/>
                </a:solidFill>
                <a:cs typeface="Arial" pitchFamily="34" charset="0"/>
              </a:endParaRPr>
            </a:p>
          </p:txBody>
        </p:sp>
        <p:sp>
          <p:nvSpPr>
            <p:cNvPr id="12" name="Rectangle 11"/>
            <p:cNvSpPr/>
            <p:nvPr/>
          </p:nvSpPr>
          <p:spPr>
            <a:xfrm>
              <a:off x="1152743" y="4280403"/>
              <a:ext cx="1726453" cy="401411"/>
            </a:xfrm>
            <a:prstGeom prst="rect">
              <a:avLst/>
            </a:prstGeom>
            <a:solidFill>
              <a:srgbClr val="BAD80A"/>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仮想化</a:t>
              </a:r>
              <a:endParaRPr lang="en-US" sz="1568" dirty="0">
                <a:solidFill>
                  <a:schemeClr val="tx1"/>
                </a:solidFill>
                <a:cs typeface="Arial" pitchFamily="34" charset="0"/>
              </a:endParaRPr>
            </a:p>
          </p:txBody>
        </p:sp>
        <p:sp>
          <p:nvSpPr>
            <p:cNvPr id="13" name="Rectangle 12"/>
            <p:cNvSpPr/>
            <p:nvPr/>
          </p:nvSpPr>
          <p:spPr>
            <a:xfrm>
              <a:off x="1152743" y="2363666"/>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データ</a:t>
              </a:r>
              <a:endParaRPr lang="en-US" sz="1568" dirty="0">
                <a:solidFill>
                  <a:schemeClr val="tx1"/>
                </a:solidFill>
                <a:cs typeface="Arial" pitchFamily="34" charset="0"/>
              </a:endParaRPr>
            </a:p>
          </p:txBody>
        </p:sp>
        <p:sp>
          <p:nvSpPr>
            <p:cNvPr id="14" name="Rectangle 13"/>
            <p:cNvSpPr/>
            <p:nvPr/>
          </p:nvSpPr>
          <p:spPr>
            <a:xfrm>
              <a:off x="1152743" y="1884481"/>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372" dirty="0">
                  <a:solidFill>
                    <a:schemeClr val="tx1"/>
                  </a:solidFill>
                  <a:cs typeface="Arial" pitchFamily="34" charset="0"/>
                </a:rPr>
                <a:t>アプリケーション</a:t>
              </a:r>
              <a:endParaRPr lang="en-US" sz="1372" dirty="0">
                <a:solidFill>
                  <a:schemeClr val="tx1"/>
                </a:solidFill>
                <a:cs typeface="Arial" pitchFamily="34" charset="0"/>
              </a:endParaRPr>
            </a:p>
          </p:txBody>
        </p:sp>
        <p:sp>
          <p:nvSpPr>
            <p:cNvPr id="15" name="Rectangle 14"/>
            <p:cNvSpPr/>
            <p:nvPr/>
          </p:nvSpPr>
          <p:spPr>
            <a:xfrm>
              <a:off x="1152743" y="2842850"/>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ランタイム</a:t>
              </a:r>
              <a:endParaRPr lang="en-US" sz="1568" dirty="0">
                <a:solidFill>
                  <a:schemeClr val="tx1"/>
                </a:solidFill>
                <a:cs typeface="Arial" pitchFamily="34" charset="0"/>
              </a:endParaRPr>
            </a:p>
          </p:txBody>
        </p:sp>
      </p:grpSp>
      <p:sp>
        <p:nvSpPr>
          <p:cNvPr id="19" name="Rectangle 18"/>
          <p:cNvSpPr/>
          <p:nvPr/>
        </p:nvSpPr>
        <p:spPr>
          <a:xfrm>
            <a:off x="2695538" y="1170234"/>
            <a:ext cx="3849068"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インフラストラクチャー</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altLang="ja-JP" sz="1765" dirty="0" err="1">
                <a:solidFill>
                  <a:schemeClr val="tx1">
                    <a:alpha val="99000"/>
                  </a:schemeClr>
                </a:solidFill>
                <a:cs typeface="Arial" pitchFamily="34" charset="0"/>
              </a:rPr>
              <a:t>IaaS</a:t>
            </a:r>
            <a:r>
              <a:rPr lang="en-US" sz="1765" dirty="0">
                <a:solidFill>
                  <a:schemeClr val="tx1">
                    <a:alpha val="99000"/>
                  </a:schemeClr>
                </a:solidFill>
                <a:cs typeface="Arial" pitchFamily="34" charset="0"/>
              </a:rPr>
              <a:t>)</a:t>
            </a:r>
          </a:p>
        </p:txBody>
      </p:sp>
      <p:grpSp>
        <p:nvGrpSpPr>
          <p:cNvPr id="5" name="グループ化 4"/>
          <p:cNvGrpSpPr/>
          <p:nvPr/>
        </p:nvGrpSpPr>
        <p:grpSpPr>
          <a:xfrm>
            <a:off x="3781636" y="1847285"/>
            <a:ext cx="1692372" cy="4151282"/>
            <a:chOff x="3857265" y="1884487"/>
            <a:chExt cx="1726454" cy="4234884"/>
          </a:xfrm>
        </p:grpSpPr>
        <p:sp>
          <p:nvSpPr>
            <p:cNvPr id="20" name="Rectangle 19"/>
            <p:cNvSpPr/>
            <p:nvPr/>
          </p:nvSpPr>
          <p:spPr>
            <a:xfrm>
              <a:off x="3857265" y="5238778"/>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ストレージ</a:t>
              </a:r>
              <a:endParaRPr lang="en-US" sz="1568" dirty="0">
                <a:solidFill>
                  <a:schemeClr val="tx1">
                    <a:alpha val="99000"/>
                  </a:schemeClr>
                </a:solidFill>
                <a:cs typeface="Arial" pitchFamily="34" charset="0"/>
              </a:endParaRPr>
            </a:p>
          </p:txBody>
        </p:sp>
        <p:sp>
          <p:nvSpPr>
            <p:cNvPr id="21" name="Rectangle 20"/>
            <p:cNvSpPr/>
            <p:nvPr/>
          </p:nvSpPr>
          <p:spPr>
            <a:xfrm>
              <a:off x="3857265" y="4759593"/>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サーバー</a:t>
              </a:r>
              <a:endParaRPr lang="en-US" sz="1568" dirty="0">
                <a:solidFill>
                  <a:schemeClr val="tx1">
                    <a:alpha val="99000"/>
                  </a:schemeClr>
                </a:solidFill>
                <a:cs typeface="Arial" pitchFamily="34" charset="0"/>
              </a:endParaRPr>
            </a:p>
          </p:txBody>
        </p:sp>
        <p:sp>
          <p:nvSpPr>
            <p:cNvPr id="22" name="Rectangle 21"/>
            <p:cNvSpPr/>
            <p:nvPr/>
          </p:nvSpPr>
          <p:spPr>
            <a:xfrm>
              <a:off x="3857265" y="5717960"/>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ネットワーク</a:t>
              </a:r>
              <a:endParaRPr lang="en-US" sz="1568" dirty="0">
                <a:solidFill>
                  <a:schemeClr val="tx1">
                    <a:alpha val="99000"/>
                  </a:schemeClr>
                </a:solidFill>
                <a:cs typeface="Arial" pitchFamily="34" charset="0"/>
              </a:endParaRPr>
            </a:p>
          </p:txBody>
        </p:sp>
        <p:sp>
          <p:nvSpPr>
            <p:cNvPr id="23" name="Rectangle 22"/>
            <p:cNvSpPr/>
            <p:nvPr/>
          </p:nvSpPr>
          <p:spPr>
            <a:xfrm>
              <a:off x="3857265" y="3801225"/>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en-US" sz="1568" kern="0" dirty="0">
                  <a:cs typeface="Arial" pitchFamily="34" charset="0"/>
                </a:rPr>
                <a:t>OS</a:t>
              </a:r>
            </a:p>
          </p:txBody>
        </p:sp>
        <p:sp>
          <p:nvSpPr>
            <p:cNvPr id="24" name="Rectangle 23"/>
            <p:cNvSpPr/>
            <p:nvPr/>
          </p:nvSpPr>
          <p:spPr>
            <a:xfrm>
              <a:off x="3857265" y="3322040"/>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ミドルウエア</a:t>
              </a:r>
              <a:endParaRPr lang="en-US" sz="1568" kern="0" dirty="0">
                <a:cs typeface="Arial" pitchFamily="34" charset="0"/>
              </a:endParaRPr>
            </a:p>
          </p:txBody>
        </p:sp>
        <p:sp>
          <p:nvSpPr>
            <p:cNvPr id="25" name="Rectangle 24"/>
            <p:cNvSpPr/>
            <p:nvPr/>
          </p:nvSpPr>
          <p:spPr>
            <a:xfrm>
              <a:off x="3857265" y="4280409"/>
              <a:ext cx="1726454" cy="401411"/>
            </a:xfrm>
            <a:prstGeom prst="rect">
              <a:avLst/>
            </a:prstGeom>
            <a:solidFill>
              <a:srgbClr val="00BCF2"/>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仮想化</a:t>
              </a:r>
              <a:endParaRPr lang="en-US" sz="1568" dirty="0">
                <a:solidFill>
                  <a:schemeClr val="tx1">
                    <a:alpha val="99000"/>
                  </a:schemeClr>
                </a:solidFill>
                <a:cs typeface="Arial" pitchFamily="34" charset="0"/>
              </a:endParaRPr>
            </a:p>
          </p:txBody>
        </p:sp>
        <p:sp>
          <p:nvSpPr>
            <p:cNvPr id="26" name="Rectangle 25"/>
            <p:cNvSpPr/>
            <p:nvPr/>
          </p:nvSpPr>
          <p:spPr>
            <a:xfrm>
              <a:off x="3857265" y="2363671"/>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sp>
          <p:nvSpPr>
            <p:cNvPr id="27" name="Rectangle 26"/>
            <p:cNvSpPr/>
            <p:nvPr/>
          </p:nvSpPr>
          <p:spPr>
            <a:xfrm>
              <a:off x="3857265" y="1884487"/>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28" name="Rectangle 27"/>
            <p:cNvSpPr/>
            <p:nvPr/>
          </p:nvSpPr>
          <p:spPr>
            <a:xfrm>
              <a:off x="3857265" y="2842856"/>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ランタイム</a:t>
              </a:r>
              <a:endParaRPr lang="en-US" sz="1568" kern="0" dirty="0">
                <a:cs typeface="Arial" pitchFamily="34" charset="0"/>
              </a:endParaRPr>
            </a:p>
          </p:txBody>
        </p:sp>
      </p:grpSp>
      <p:grpSp>
        <p:nvGrpSpPr>
          <p:cNvPr id="36" name="グループ化 35"/>
          <p:cNvGrpSpPr/>
          <p:nvPr/>
        </p:nvGrpSpPr>
        <p:grpSpPr>
          <a:xfrm>
            <a:off x="406073" y="1827605"/>
            <a:ext cx="735014" cy="4179500"/>
            <a:chOff x="413720" y="1864411"/>
            <a:chExt cx="749816" cy="4263670"/>
          </a:xfrm>
        </p:grpSpPr>
        <p:sp>
          <p:nvSpPr>
            <p:cNvPr id="17" name="TextBox 52"/>
            <p:cNvSpPr txBox="1"/>
            <p:nvPr/>
          </p:nvSpPr>
          <p:spPr>
            <a:xfrm>
              <a:off x="413720" y="2842850"/>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sp>
          <p:nvSpPr>
            <p:cNvPr id="31" name="Left Brace 30"/>
            <p:cNvSpPr/>
            <p:nvPr/>
          </p:nvSpPr>
          <p:spPr>
            <a:xfrm>
              <a:off x="875536"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grpSp>
      <p:sp>
        <p:nvSpPr>
          <p:cNvPr id="34" name="Rectangle 33"/>
          <p:cNvSpPr/>
          <p:nvPr/>
        </p:nvSpPr>
        <p:spPr>
          <a:xfrm>
            <a:off x="5950542" y="1170239"/>
            <a:ext cx="3103732"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プラットフォーム</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sz="1765" dirty="0" err="1">
                <a:solidFill>
                  <a:schemeClr val="tx1">
                    <a:alpha val="99000"/>
                  </a:schemeClr>
                </a:solidFill>
                <a:cs typeface="Arial" pitchFamily="34" charset="0"/>
              </a:rPr>
              <a:t>PaaS</a:t>
            </a:r>
            <a:r>
              <a:rPr lang="en-US" sz="1765" dirty="0">
                <a:solidFill>
                  <a:schemeClr val="tx1">
                    <a:alpha val="99000"/>
                  </a:schemeClr>
                </a:solidFill>
                <a:cs typeface="Arial" pitchFamily="34" charset="0"/>
              </a:rPr>
              <a:t>)</a:t>
            </a:r>
          </a:p>
        </p:txBody>
      </p:sp>
      <p:grpSp>
        <p:nvGrpSpPr>
          <p:cNvPr id="16" name="グループ化 15"/>
          <p:cNvGrpSpPr/>
          <p:nvPr/>
        </p:nvGrpSpPr>
        <p:grpSpPr>
          <a:xfrm>
            <a:off x="6643721" y="1847289"/>
            <a:ext cx="1692371" cy="4151282"/>
            <a:chOff x="6776988" y="1884491"/>
            <a:chExt cx="1726453" cy="4234884"/>
          </a:xfrm>
        </p:grpSpPr>
        <p:sp>
          <p:nvSpPr>
            <p:cNvPr id="39" name="Rectangle 38"/>
            <p:cNvSpPr/>
            <p:nvPr/>
          </p:nvSpPr>
          <p:spPr>
            <a:xfrm>
              <a:off x="6776988" y="5238782"/>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40" name="Rectangle 39"/>
            <p:cNvSpPr/>
            <p:nvPr/>
          </p:nvSpPr>
          <p:spPr>
            <a:xfrm>
              <a:off x="6776988" y="475959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41" name="Rectangle 40"/>
            <p:cNvSpPr/>
            <p:nvPr/>
          </p:nvSpPr>
          <p:spPr>
            <a:xfrm>
              <a:off x="6776988" y="571796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42" name="Rectangle 41"/>
            <p:cNvSpPr/>
            <p:nvPr/>
          </p:nvSpPr>
          <p:spPr>
            <a:xfrm>
              <a:off x="6776988" y="3801228"/>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43" name="Rectangle 42"/>
            <p:cNvSpPr/>
            <p:nvPr/>
          </p:nvSpPr>
          <p:spPr>
            <a:xfrm>
              <a:off x="6776988" y="332204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44" name="Rectangle 43"/>
            <p:cNvSpPr/>
            <p:nvPr/>
          </p:nvSpPr>
          <p:spPr>
            <a:xfrm>
              <a:off x="6776988" y="428041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45" name="Rectangle 44"/>
            <p:cNvSpPr/>
            <p:nvPr/>
          </p:nvSpPr>
          <p:spPr>
            <a:xfrm>
              <a:off x="6776988" y="1884491"/>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46" name="Rectangle 45"/>
            <p:cNvSpPr/>
            <p:nvPr/>
          </p:nvSpPr>
          <p:spPr>
            <a:xfrm>
              <a:off x="6776988" y="284286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47" name="Rectangle 46"/>
            <p:cNvSpPr/>
            <p:nvPr/>
          </p:nvSpPr>
          <p:spPr>
            <a:xfrm>
              <a:off x="6776988" y="2363675"/>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grpSp>
      <p:sp>
        <p:nvSpPr>
          <p:cNvPr id="49" name="Rectangle 48"/>
          <p:cNvSpPr/>
          <p:nvPr/>
        </p:nvSpPr>
        <p:spPr>
          <a:xfrm>
            <a:off x="9074981" y="1170234"/>
            <a:ext cx="2095274"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ソフトウエア</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(SaaS)</a:t>
            </a:r>
          </a:p>
        </p:txBody>
      </p:sp>
      <p:grpSp>
        <p:nvGrpSpPr>
          <p:cNvPr id="35" name="グループ化 34"/>
          <p:cNvGrpSpPr/>
          <p:nvPr/>
        </p:nvGrpSpPr>
        <p:grpSpPr>
          <a:xfrm>
            <a:off x="10984296" y="1827605"/>
            <a:ext cx="668681" cy="4179500"/>
            <a:chOff x="11204978" y="1864411"/>
            <a:chExt cx="682147" cy="4263670"/>
          </a:xfrm>
        </p:grpSpPr>
        <p:sp>
          <p:nvSpPr>
            <p:cNvPr id="50" name="Left Brace 49"/>
            <p:cNvSpPr/>
            <p:nvPr/>
          </p:nvSpPr>
          <p:spPr>
            <a:xfrm flipH="1">
              <a:off x="11204978"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51" name="TextBox 64"/>
            <p:cNvSpPr txBox="1"/>
            <p:nvPr/>
          </p:nvSpPr>
          <p:spPr>
            <a:xfrm flipH="1">
              <a:off x="11390915" y="3053334"/>
              <a:ext cx="496210"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18" name="グループ化 17"/>
          <p:cNvGrpSpPr/>
          <p:nvPr/>
        </p:nvGrpSpPr>
        <p:grpSpPr>
          <a:xfrm>
            <a:off x="9282260" y="1847281"/>
            <a:ext cx="1692371" cy="4151282"/>
            <a:chOff x="9468664" y="1884483"/>
            <a:chExt cx="1726453" cy="4234884"/>
          </a:xfrm>
        </p:grpSpPr>
        <p:sp>
          <p:nvSpPr>
            <p:cNvPr id="52" name="Rectangle 51"/>
            <p:cNvSpPr/>
            <p:nvPr/>
          </p:nvSpPr>
          <p:spPr>
            <a:xfrm>
              <a:off x="9468664" y="523877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53" name="Rectangle 52"/>
            <p:cNvSpPr/>
            <p:nvPr/>
          </p:nvSpPr>
          <p:spPr>
            <a:xfrm>
              <a:off x="9468664" y="4759589"/>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54" name="Rectangle 53"/>
            <p:cNvSpPr/>
            <p:nvPr/>
          </p:nvSpPr>
          <p:spPr>
            <a:xfrm>
              <a:off x="9468664" y="571795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55" name="Rectangle 54"/>
            <p:cNvSpPr/>
            <p:nvPr/>
          </p:nvSpPr>
          <p:spPr>
            <a:xfrm>
              <a:off x="9468664" y="380122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56" name="Rectangle 55"/>
            <p:cNvSpPr/>
            <p:nvPr/>
          </p:nvSpPr>
          <p:spPr>
            <a:xfrm>
              <a:off x="9468664" y="332203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57" name="Rectangle 56"/>
            <p:cNvSpPr/>
            <p:nvPr/>
          </p:nvSpPr>
          <p:spPr>
            <a:xfrm>
              <a:off x="9468664" y="4280405"/>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58" name="Rectangle 57"/>
            <p:cNvSpPr/>
            <p:nvPr/>
          </p:nvSpPr>
          <p:spPr>
            <a:xfrm>
              <a:off x="9468664" y="188448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372" kern="0" dirty="0">
                  <a:solidFill>
                    <a:schemeClr val="tx1">
                      <a:alpha val="99000"/>
                    </a:schemeClr>
                  </a:solidFill>
                  <a:cs typeface="Arial" pitchFamily="34" charset="0"/>
                </a:rPr>
                <a:t>アプリケーション</a:t>
              </a:r>
              <a:endParaRPr lang="en-US" sz="1372" kern="0" dirty="0">
                <a:solidFill>
                  <a:schemeClr val="tx1">
                    <a:alpha val="99000"/>
                  </a:schemeClr>
                </a:solidFill>
                <a:cs typeface="Arial" pitchFamily="34" charset="0"/>
              </a:endParaRPr>
            </a:p>
          </p:txBody>
        </p:sp>
        <p:sp>
          <p:nvSpPr>
            <p:cNvPr id="59" name="Rectangle 58"/>
            <p:cNvSpPr/>
            <p:nvPr/>
          </p:nvSpPr>
          <p:spPr>
            <a:xfrm>
              <a:off x="9468664" y="2842851"/>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60" name="Rectangle 59"/>
            <p:cNvSpPr/>
            <p:nvPr/>
          </p:nvSpPr>
          <p:spPr>
            <a:xfrm>
              <a:off x="9468664" y="236366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データ</a:t>
              </a:r>
              <a:endParaRPr lang="en-US" sz="1568" kern="0" dirty="0">
                <a:solidFill>
                  <a:schemeClr val="tx1">
                    <a:alpha val="99000"/>
                  </a:schemeClr>
                </a:solidFill>
                <a:cs typeface="Arial" pitchFamily="34" charset="0"/>
              </a:endParaRPr>
            </a:p>
          </p:txBody>
        </p:sp>
      </p:grpSp>
      <p:sp>
        <p:nvSpPr>
          <p:cNvPr id="61" name="TextBox 60"/>
          <p:cNvSpPr txBox="1"/>
          <p:nvPr/>
        </p:nvSpPr>
        <p:spPr>
          <a:xfrm>
            <a:off x="2897684" y="6252463"/>
            <a:ext cx="3499823"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 </a:t>
            </a:r>
            <a:r>
              <a:rPr lang="ja-JP" altLang="en-US" sz="1961" kern="0" dirty="0">
                <a:solidFill>
                  <a:schemeClr val="bg1"/>
                </a:solidFill>
                <a:cs typeface="Arial" pitchFamily="34" charset="0"/>
              </a:rPr>
              <a:t>仮想マシン</a:t>
            </a:r>
            <a:endParaRPr lang="en-US" sz="1961" kern="0" dirty="0">
              <a:solidFill>
                <a:schemeClr val="bg1"/>
              </a:solidFill>
              <a:cs typeface="Arial" pitchFamily="34" charset="0"/>
            </a:endParaRPr>
          </a:p>
          <a:p>
            <a:pPr algn="ctr">
              <a:lnSpc>
                <a:spcPct val="90000"/>
              </a:lnSpc>
              <a:buSzPct val="80000"/>
              <a:defRPr/>
            </a:pPr>
            <a:r>
              <a:rPr lang="en-US" sz="1961" kern="0" dirty="0">
                <a:solidFill>
                  <a:schemeClr val="bg1"/>
                </a:solidFill>
                <a:cs typeface="Arial" pitchFamily="34" charset="0"/>
              </a:rPr>
              <a:t>Windows Server Hyper-V</a:t>
            </a:r>
          </a:p>
        </p:txBody>
      </p:sp>
      <p:sp>
        <p:nvSpPr>
          <p:cNvPr id="62" name="TextBox 61"/>
          <p:cNvSpPr txBox="1"/>
          <p:nvPr/>
        </p:nvSpPr>
        <p:spPr>
          <a:xfrm>
            <a:off x="858773" y="6355884"/>
            <a:ext cx="2269415" cy="27153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Windows Server</a:t>
            </a:r>
          </a:p>
        </p:txBody>
      </p:sp>
      <p:sp>
        <p:nvSpPr>
          <p:cNvPr id="63" name="TextBox 62"/>
          <p:cNvSpPr txBox="1"/>
          <p:nvPr/>
        </p:nvSpPr>
        <p:spPr>
          <a:xfrm>
            <a:off x="6397506" y="6252464"/>
            <a:ext cx="2507225" cy="550603"/>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a:t>
            </a:r>
          </a:p>
          <a:p>
            <a:pPr algn="ctr">
              <a:lnSpc>
                <a:spcPct val="90000"/>
              </a:lnSpc>
              <a:buSzPct val="80000"/>
              <a:defRPr/>
            </a:pPr>
            <a:r>
              <a:rPr lang="ja-JP" altLang="en-US" sz="1961" kern="0" dirty="0">
                <a:solidFill>
                  <a:schemeClr val="bg1"/>
                </a:solidFill>
                <a:cs typeface="Arial" pitchFamily="34" charset="0"/>
              </a:rPr>
              <a:t>クラウドサービス</a:t>
            </a:r>
            <a:endParaRPr lang="en-US" sz="1961" kern="0" dirty="0">
              <a:solidFill>
                <a:schemeClr val="bg1"/>
              </a:solidFill>
              <a:cs typeface="Arial" pitchFamily="34" charset="0"/>
            </a:endParaRPr>
          </a:p>
        </p:txBody>
      </p:sp>
      <p:sp>
        <p:nvSpPr>
          <p:cNvPr id="64" name="TextBox 63"/>
          <p:cNvSpPr txBox="1"/>
          <p:nvPr/>
        </p:nvSpPr>
        <p:spPr>
          <a:xfrm>
            <a:off x="8993523" y="6252459"/>
            <a:ext cx="2507225"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Office 365</a:t>
            </a:r>
          </a:p>
          <a:p>
            <a:pPr algn="ctr">
              <a:lnSpc>
                <a:spcPct val="90000"/>
              </a:lnSpc>
              <a:buSzPct val="80000"/>
              <a:defRPr/>
            </a:pPr>
            <a:r>
              <a:rPr lang="en-US" sz="1961" kern="0" dirty="0">
                <a:solidFill>
                  <a:schemeClr val="bg1"/>
                </a:solidFill>
                <a:cs typeface="Arial" pitchFamily="34" charset="0"/>
              </a:rPr>
              <a:t>Dynamics CRM</a:t>
            </a:r>
          </a:p>
        </p:txBody>
      </p:sp>
      <p:grpSp>
        <p:nvGrpSpPr>
          <p:cNvPr id="32" name="グループ化 31"/>
          <p:cNvGrpSpPr/>
          <p:nvPr/>
        </p:nvGrpSpPr>
        <p:grpSpPr>
          <a:xfrm>
            <a:off x="5493280" y="4195903"/>
            <a:ext cx="709634" cy="1893769"/>
            <a:chOff x="5603379" y="4280403"/>
            <a:chExt cx="723925" cy="1931907"/>
          </a:xfrm>
        </p:grpSpPr>
        <p:sp>
          <p:nvSpPr>
            <p:cNvPr id="65" name="Left Brace 49"/>
            <p:cNvSpPr/>
            <p:nvPr/>
          </p:nvSpPr>
          <p:spPr>
            <a:xfrm flipH="1">
              <a:off x="5603379" y="4280403"/>
              <a:ext cx="288000" cy="184767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algn="ctr" defTabSz="1462686">
                <a:defRPr/>
              </a:pPr>
              <a:endParaRPr lang="en-US" sz="1961" kern="0" dirty="0">
                <a:solidFill>
                  <a:srgbClr val="FFFFFF"/>
                </a:solidFill>
                <a:cs typeface="Arial" pitchFamily="34" charset="0"/>
              </a:endParaRPr>
            </a:p>
          </p:txBody>
        </p:sp>
        <p:sp>
          <p:nvSpPr>
            <p:cNvPr id="67" name="TextBox 64"/>
            <p:cNvSpPr txBox="1"/>
            <p:nvPr/>
          </p:nvSpPr>
          <p:spPr>
            <a:xfrm flipH="1">
              <a:off x="5831093" y="435074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solidFill>
                    <a:schemeClr val="bg1">
                      <a:alpha val="99000"/>
                    </a:schemeClr>
                  </a:solidFill>
                  <a:cs typeface="Arial" pitchFamily="34" charset="0"/>
                </a:rPr>
                <a:t>ベンダー管理</a:t>
              </a:r>
              <a:endParaRPr lang="en-US" sz="1961" dirty="0">
                <a:solidFill>
                  <a:schemeClr val="bg1">
                    <a:alpha val="99000"/>
                  </a:schemeClr>
                </a:solidFill>
                <a:cs typeface="Arial" pitchFamily="34" charset="0"/>
              </a:endParaRPr>
            </a:p>
          </p:txBody>
        </p:sp>
      </p:grpSp>
      <p:grpSp>
        <p:nvGrpSpPr>
          <p:cNvPr id="33" name="グループ化 32"/>
          <p:cNvGrpSpPr/>
          <p:nvPr/>
        </p:nvGrpSpPr>
        <p:grpSpPr>
          <a:xfrm>
            <a:off x="8364207" y="2795273"/>
            <a:ext cx="677260" cy="3211832"/>
            <a:chOff x="8532123" y="2851566"/>
            <a:chExt cx="690899" cy="3276515"/>
          </a:xfrm>
        </p:grpSpPr>
        <p:sp>
          <p:nvSpPr>
            <p:cNvPr id="66" name="Left Brace 49"/>
            <p:cNvSpPr/>
            <p:nvPr/>
          </p:nvSpPr>
          <p:spPr>
            <a:xfrm flipH="1">
              <a:off x="8532123" y="2851566"/>
              <a:ext cx="288000" cy="3276515"/>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68" name="TextBox 64"/>
            <p:cNvSpPr txBox="1"/>
            <p:nvPr/>
          </p:nvSpPr>
          <p:spPr>
            <a:xfrm flipH="1">
              <a:off x="8726811" y="361317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29" name="グループ化 28"/>
          <p:cNvGrpSpPr/>
          <p:nvPr/>
        </p:nvGrpSpPr>
        <p:grpSpPr>
          <a:xfrm>
            <a:off x="2974643" y="1852812"/>
            <a:ext cx="755057" cy="2258516"/>
            <a:chOff x="3034017" y="1890125"/>
            <a:chExt cx="770263" cy="2304000"/>
          </a:xfrm>
        </p:grpSpPr>
        <p:sp>
          <p:nvSpPr>
            <p:cNvPr id="70" name="Left Brace 30"/>
            <p:cNvSpPr/>
            <p:nvPr/>
          </p:nvSpPr>
          <p:spPr>
            <a:xfrm>
              <a:off x="3516280" y="1890125"/>
              <a:ext cx="288000" cy="230400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1" name="TextBox 52"/>
            <p:cNvSpPr txBox="1"/>
            <p:nvPr/>
          </p:nvSpPr>
          <p:spPr>
            <a:xfrm>
              <a:off x="3034017" y="2344839"/>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grpSp>
        <p:nvGrpSpPr>
          <p:cNvPr id="30" name="グループ化 29"/>
          <p:cNvGrpSpPr/>
          <p:nvPr/>
        </p:nvGrpSpPr>
        <p:grpSpPr>
          <a:xfrm>
            <a:off x="5822422" y="1851528"/>
            <a:ext cx="751508" cy="1802660"/>
            <a:chOff x="5939146" y="1888815"/>
            <a:chExt cx="766642" cy="1838964"/>
          </a:xfrm>
        </p:grpSpPr>
        <p:sp>
          <p:nvSpPr>
            <p:cNvPr id="72" name="Left Brace 30"/>
            <p:cNvSpPr/>
            <p:nvPr/>
          </p:nvSpPr>
          <p:spPr>
            <a:xfrm>
              <a:off x="6417788" y="1901334"/>
              <a:ext cx="288000" cy="863743"/>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3" name="TextBox 52"/>
            <p:cNvSpPr txBox="1"/>
            <p:nvPr/>
          </p:nvSpPr>
          <p:spPr>
            <a:xfrm>
              <a:off x="5939146" y="1888815"/>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sp>
        <p:nvSpPr>
          <p:cNvPr id="37" name="タイトル 36"/>
          <p:cNvSpPr>
            <a:spLocks noGrp="1"/>
          </p:cNvSpPr>
          <p:nvPr>
            <p:ph type="title"/>
          </p:nvPr>
        </p:nvSpPr>
        <p:spPr/>
        <p:txBody>
          <a:bodyPr/>
          <a:lstStyle/>
          <a:p>
            <a:r>
              <a:rPr kumimoji="1" lang="ja-JP" altLang="en-US" dirty="0"/>
              <a:t>管理責任の境界線</a:t>
            </a:r>
          </a:p>
        </p:txBody>
      </p:sp>
    </p:spTree>
    <p:extLst>
      <p:ext uri="{BB962C8B-B14F-4D97-AF65-F5344CB8AC3E}">
        <p14:creationId xmlns:p14="http://schemas.microsoft.com/office/powerpoint/2010/main" val="2362950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250"/>
                                        <p:tgtEl>
                                          <p:spTgt spid="36"/>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250" fill="hold"/>
                                        <p:tgtEl>
                                          <p:spTgt spid="62"/>
                                        </p:tgtEl>
                                        <p:attrNameLst>
                                          <p:attrName>ppt_x</p:attrName>
                                        </p:attrNameLst>
                                      </p:cBhvr>
                                      <p:tavLst>
                                        <p:tav tm="0">
                                          <p:val>
                                            <p:strVal val="#ppt_x"/>
                                          </p:val>
                                        </p:tav>
                                        <p:tav tm="100000">
                                          <p:val>
                                            <p:strVal val="#ppt_x"/>
                                          </p:val>
                                        </p:tav>
                                      </p:tavLst>
                                    </p:anim>
                                    <p:anim calcmode="lin" valueType="num">
                                      <p:cBhvr additive="base">
                                        <p:cTn id="16"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50" fill="hold"/>
                                        <p:tgtEl>
                                          <p:spTgt spid="5"/>
                                        </p:tgtEl>
                                        <p:attrNameLst>
                                          <p:attrName>ppt_x</p:attrName>
                                        </p:attrNameLst>
                                      </p:cBhvr>
                                      <p:tavLst>
                                        <p:tav tm="0">
                                          <p:val>
                                            <p:strVal val="1+#ppt_w/2"/>
                                          </p:val>
                                        </p:tav>
                                        <p:tav tm="100000">
                                          <p:val>
                                            <p:strVal val="#ppt_x"/>
                                          </p:val>
                                        </p:tav>
                                      </p:tavLst>
                                    </p:anim>
                                    <p:anim calcmode="lin" valueType="num">
                                      <p:cBhvr additive="base">
                                        <p:cTn id="22" dur="2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childTnLst>
                          </p:cTn>
                        </p:par>
                        <p:par>
                          <p:cTn id="31" fill="hold">
                            <p:stCondLst>
                              <p:cond delay="750"/>
                            </p:stCondLst>
                            <p:childTnLst>
                              <p:par>
                                <p:cTn id="32" presetID="2" presetClass="entr" presetSubtype="4"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250" fill="hold"/>
                                        <p:tgtEl>
                                          <p:spTgt spid="61"/>
                                        </p:tgtEl>
                                        <p:attrNameLst>
                                          <p:attrName>ppt_x</p:attrName>
                                        </p:attrNameLst>
                                      </p:cBhvr>
                                      <p:tavLst>
                                        <p:tav tm="0">
                                          <p:val>
                                            <p:strVal val="#ppt_x"/>
                                          </p:val>
                                        </p:tav>
                                        <p:tav tm="100000">
                                          <p:val>
                                            <p:strVal val="#ppt_x"/>
                                          </p:val>
                                        </p:tav>
                                      </p:tavLst>
                                    </p:anim>
                                    <p:anim calcmode="lin" valueType="num">
                                      <p:cBhvr additive="base">
                                        <p:cTn id="35"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250" fill="hold"/>
                                        <p:tgtEl>
                                          <p:spTgt spid="16"/>
                                        </p:tgtEl>
                                        <p:attrNameLst>
                                          <p:attrName>ppt_x</p:attrName>
                                        </p:attrNameLst>
                                      </p:cBhvr>
                                      <p:tavLst>
                                        <p:tav tm="0">
                                          <p:val>
                                            <p:strVal val="1+#ppt_w/2"/>
                                          </p:val>
                                        </p:tav>
                                        <p:tav tm="100000">
                                          <p:val>
                                            <p:strVal val="#ppt_x"/>
                                          </p:val>
                                        </p:tav>
                                      </p:tavLst>
                                    </p:anim>
                                    <p:anim calcmode="lin" valueType="num">
                                      <p:cBhvr additive="base">
                                        <p:cTn id="41" dur="25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childTnLst>
                          </p:cTn>
                        </p:par>
                        <p:par>
                          <p:cTn id="50" fill="hold">
                            <p:stCondLst>
                              <p:cond delay="750"/>
                            </p:stCondLst>
                            <p:childTnLst>
                              <p:par>
                                <p:cTn id="51" presetID="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250" fill="hold"/>
                                        <p:tgtEl>
                                          <p:spTgt spid="63"/>
                                        </p:tgtEl>
                                        <p:attrNameLst>
                                          <p:attrName>ppt_x</p:attrName>
                                        </p:attrNameLst>
                                      </p:cBhvr>
                                      <p:tavLst>
                                        <p:tav tm="0">
                                          <p:val>
                                            <p:strVal val="#ppt_x"/>
                                          </p:val>
                                        </p:tav>
                                        <p:tav tm="100000">
                                          <p:val>
                                            <p:strVal val="#ppt_x"/>
                                          </p:val>
                                        </p:tav>
                                      </p:tavLst>
                                    </p:anim>
                                    <p:anim calcmode="lin" valueType="num">
                                      <p:cBhvr additive="base">
                                        <p:cTn id="54" dur="25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50" fill="hold"/>
                                        <p:tgtEl>
                                          <p:spTgt spid="18"/>
                                        </p:tgtEl>
                                        <p:attrNameLst>
                                          <p:attrName>ppt_x</p:attrName>
                                        </p:attrNameLst>
                                      </p:cBhvr>
                                      <p:tavLst>
                                        <p:tav tm="0">
                                          <p:val>
                                            <p:strVal val="1+#ppt_w/2"/>
                                          </p:val>
                                        </p:tav>
                                        <p:tav tm="100000">
                                          <p:val>
                                            <p:strVal val="#ppt_x"/>
                                          </p:val>
                                        </p:tav>
                                      </p:tavLst>
                                    </p:anim>
                                    <p:anim calcmode="lin" valueType="num">
                                      <p:cBhvr additive="base">
                                        <p:cTn id="60" dur="250" fill="hold"/>
                                        <p:tgtEl>
                                          <p:spTgt spid="18"/>
                                        </p:tgtEl>
                                        <p:attrNameLst>
                                          <p:attrName>ppt_y</p:attrName>
                                        </p:attrNameLst>
                                      </p:cBhvr>
                                      <p:tavLst>
                                        <p:tav tm="0">
                                          <p:val>
                                            <p:strVal val="#ppt_y"/>
                                          </p:val>
                                        </p:tav>
                                        <p:tav tm="100000">
                                          <p:val>
                                            <p:strVal val="#ppt_y"/>
                                          </p:val>
                                        </p:tav>
                                      </p:tavLst>
                                    </p:anim>
                                  </p:childTnLst>
                                </p:cTn>
                              </p:par>
                            </p:childTnLst>
                          </p:cTn>
                        </p:par>
                        <p:par>
                          <p:cTn id="61" fill="hold">
                            <p:stCondLst>
                              <p:cond delay="250"/>
                            </p:stCondLst>
                            <p:childTnLst>
                              <p:par>
                                <p:cTn id="62" presetID="10"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250" fill="hold"/>
                                        <p:tgtEl>
                                          <p:spTgt spid="64"/>
                                        </p:tgtEl>
                                        <p:attrNameLst>
                                          <p:attrName>ppt_x</p:attrName>
                                        </p:attrNameLst>
                                      </p:cBhvr>
                                      <p:tavLst>
                                        <p:tav tm="0">
                                          <p:val>
                                            <p:strVal val="#ppt_x"/>
                                          </p:val>
                                        </p:tav>
                                        <p:tav tm="100000">
                                          <p:val>
                                            <p:strVal val="#ppt_x"/>
                                          </p:val>
                                        </p:tav>
                                      </p:tavLst>
                                    </p:anim>
                                    <p:anim calcmode="lin" valueType="num">
                                      <p:cBhvr additive="base">
                                        <p:cTn id="69" dur="2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100763"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3" name="Rectangle 32"/>
          <p:cNvSpPr/>
          <p:nvPr/>
        </p:nvSpPr>
        <p:spPr bwMode="auto">
          <a:xfrm>
            <a:off x="6100763"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5" name="Rectangle 34"/>
          <p:cNvSpPr/>
          <p:nvPr/>
        </p:nvSpPr>
        <p:spPr bwMode="auto">
          <a:xfrm>
            <a:off x="6100763"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23" name="Rectangle 22"/>
          <p:cNvSpPr/>
          <p:nvPr/>
        </p:nvSpPr>
        <p:spPr bwMode="auto">
          <a:xfrm>
            <a:off x="1589"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1" name="Rectangle 20"/>
          <p:cNvSpPr/>
          <p:nvPr/>
        </p:nvSpPr>
        <p:spPr bwMode="auto">
          <a:xfrm>
            <a:off x="1589"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0" name="Rectangle 19"/>
          <p:cNvSpPr/>
          <p:nvPr/>
        </p:nvSpPr>
        <p:spPr bwMode="auto">
          <a:xfrm>
            <a:off x="1588"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4" name="TextBox 3"/>
          <p:cNvSpPr txBox="1"/>
          <p:nvPr/>
        </p:nvSpPr>
        <p:spPr>
          <a:xfrm>
            <a:off x="8214453" y="2898877"/>
            <a:ext cx="3695852" cy="1015791"/>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en-US" sz="2667" dirty="0">
                <a:gradFill>
                  <a:gsLst>
                    <a:gs pos="0">
                      <a:srgbClr val="616161"/>
                    </a:gs>
                    <a:gs pos="100000">
                      <a:srgbClr val="616161"/>
                    </a:gs>
                  </a:gsLst>
                  <a:lin ang="5400000" scaled="1"/>
                </a:gradFill>
                <a:latin typeface="+mn-lt"/>
              </a:rPr>
              <a:t>Azure </a:t>
            </a:r>
            <a:r>
              <a:rPr lang="ja-JP" altLang="en-US" sz="2667" dirty="0">
                <a:gradFill>
                  <a:gsLst>
                    <a:gs pos="0">
                      <a:srgbClr val="616161"/>
                    </a:gs>
                    <a:gs pos="100000">
                      <a:srgbClr val="616161"/>
                    </a:gs>
                  </a:gsLst>
                  <a:lin ang="5400000" scaled="1"/>
                </a:gradFill>
                <a:latin typeface="+mn-lt"/>
              </a:rPr>
              <a:t>が </a:t>
            </a:r>
            <a:endParaRPr lang="en-US" altLang="ja-JP" sz="2667" dirty="0">
              <a:gradFill>
                <a:gsLst>
                  <a:gs pos="0">
                    <a:srgbClr val="616161"/>
                  </a:gs>
                  <a:gs pos="100000">
                    <a:srgbClr val="616161"/>
                  </a:gs>
                </a:gsLst>
                <a:lin ang="5400000" scaled="1"/>
              </a:gradFill>
              <a:latin typeface="+mn-lt"/>
            </a:endParaRPr>
          </a:p>
          <a:p>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を管理</a:t>
            </a:r>
            <a:endParaRPr lang="en-US" sz="2667" dirty="0">
              <a:gradFill>
                <a:gsLst>
                  <a:gs pos="0">
                    <a:srgbClr val="616161"/>
                  </a:gs>
                  <a:gs pos="100000">
                    <a:srgbClr val="616161"/>
                  </a:gs>
                </a:gsLst>
                <a:lin ang="5400000" scaled="1"/>
              </a:gradFill>
              <a:latin typeface="+mn-lt"/>
            </a:endParaRPr>
          </a:p>
        </p:txBody>
      </p:sp>
      <p:sp>
        <p:nvSpPr>
          <p:cNvPr id="28" name="TextBox 27"/>
          <p:cNvSpPr txBox="1"/>
          <p:nvPr/>
        </p:nvSpPr>
        <p:spPr>
          <a:xfrm>
            <a:off x="8190379" y="4827389"/>
            <a:ext cx="4000035" cy="1385187"/>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あなた自身で</a:t>
            </a:r>
            <a:r>
              <a:rPr lang="en-US" sz="2667" dirty="0">
                <a:gradFill>
                  <a:gsLst>
                    <a:gs pos="0">
                      <a:srgbClr val="616161"/>
                    </a:gs>
                    <a:gs pos="100000">
                      <a:srgbClr val="616161"/>
                    </a:gs>
                  </a:gsLst>
                  <a:lin ang="5400000" scaled="1"/>
                </a:gradFill>
                <a:latin typeface="+mn-lt"/>
              </a:rPr>
              <a:t> </a:t>
            </a:r>
            <a:br>
              <a:rPr lang="en-US" sz="2667" dirty="0">
                <a:gradFill>
                  <a:gsLst>
                    <a:gs pos="0">
                      <a:srgbClr val="616161"/>
                    </a:gs>
                    <a:gs pos="100000">
                      <a:srgbClr val="616161"/>
                    </a:gs>
                  </a:gsLst>
                  <a:lin ang="5400000" scaled="1"/>
                </a:gradFill>
                <a:latin typeface="+mn-lt"/>
              </a:rPr>
            </a:br>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とアプリを</a:t>
            </a:r>
            <a:endParaRPr lang="en-US" altLang="ja-JP" sz="2667" dirty="0">
              <a:gradFill>
                <a:gsLst>
                  <a:gs pos="0">
                    <a:srgbClr val="616161"/>
                  </a:gs>
                  <a:gs pos="100000">
                    <a:srgbClr val="616161"/>
                  </a:gs>
                </a:gsLst>
                <a:lin ang="5400000" scaled="1"/>
              </a:gradFill>
              <a:latin typeface="+mn-lt"/>
            </a:endParaRPr>
          </a:p>
          <a:p>
            <a:r>
              <a:rPr lang="ja-JP" altLang="en-US" sz="2667" dirty="0">
                <a:gradFill>
                  <a:gsLst>
                    <a:gs pos="0">
                      <a:srgbClr val="616161"/>
                    </a:gs>
                    <a:gs pos="100000">
                      <a:srgbClr val="616161"/>
                    </a:gs>
                  </a:gsLst>
                  <a:lin ang="5400000" scaled="1"/>
                </a:gradFill>
                <a:latin typeface="+mn-lt"/>
              </a:rPr>
              <a:t>管理</a:t>
            </a:r>
            <a:endParaRPr lang="en-US" sz="2667" dirty="0">
              <a:gradFill>
                <a:gsLst>
                  <a:gs pos="0">
                    <a:srgbClr val="616161"/>
                  </a:gs>
                  <a:gs pos="100000">
                    <a:srgbClr val="616161"/>
                  </a:gs>
                </a:gsLst>
                <a:lin ang="5400000" scaled="1"/>
              </a:gradFill>
              <a:latin typeface="+mn-lt"/>
            </a:endParaRPr>
          </a:p>
        </p:txBody>
      </p:sp>
      <p:sp>
        <p:nvSpPr>
          <p:cNvPr id="36" name="TextBox 35"/>
          <p:cNvSpPr txBox="1"/>
          <p:nvPr/>
        </p:nvSpPr>
        <p:spPr>
          <a:xfrm>
            <a:off x="377900" y="5213099"/>
            <a:ext cx="2992235" cy="646395"/>
          </a:xfrm>
          <a:prstGeom prst="rect">
            <a:avLst/>
          </a:prstGeom>
          <a:noFill/>
        </p:spPr>
        <p:txBody>
          <a:bodyPr wrap="square" lIns="137160" tIns="274320" rIns="0" bIns="0" rtlCol="0">
            <a:spAutoFit/>
          </a:bodyPr>
          <a:lstStyle/>
          <a:p>
            <a:pPr defTabSz="913862">
              <a:lnSpc>
                <a:spcPct val="90000"/>
              </a:lnSpc>
            </a:pPr>
            <a:r>
              <a:rPr lang="ja-JP" altLang="en-US" sz="2667" spc="-71" dirty="0">
                <a:gradFill>
                  <a:gsLst>
                    <a:gs pos="0">
                      <a:srgbClr val="616161"/>
                    </a:gs>
                    <a:gs pos="100000">
                      <a:srgbClr val="616161"/>
                    </a:gs>
                  </a:gsLst>
                  <a:lin ang="5400000" scaled="1"/>
                </a:gradFill>
              </a:rPr>
              <a:t>すべての言語！</a:t>
            </a:r>
            <a:endParaRPr lang="en-US" sz="2667" spc="-71" dirty="0">
              <a:gradFill>
                <a:gsLst>
                  <a:gs pos="0">
                    <a:srgbClr val="616161"/>
                  </a:gs>
                  <a:gs pos="100000">
                    <a:srgbClr val="616161"/>
                  </a:gs>
                </a:gsLst>
                <a:lin ang="5400000" scaled="1"/>
              </a:gradFill>
            </a:endParaRPr>
          </a:p>
        </p:txBody>
      </p:sp>
      <p:sp>
        <p:nvSpPr>
          <p:cNvPr id="12" name="TextBox 11"/>
          <p:cNvSpPr txBox="1"/>
          <p:nvPr/>
        </p:nvSpPr>
        <p:spPr>
          <a:xfrm>
            <a:off x="377901" y="2645099"/>
            <a:ext cx="3322852" cy="1163395"/>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.NET, node, PHP,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Python, Java</a:t>
            </a:r>
          </a:p>
        </p:txBody>
      </p:sp>
      <p:sp>
        <p:nvSpPr>
          <p:cNvPr id="14" name="TextBox 13"/>
          <p:cNvSpPr txBox="1"/>
          <p:nvPr/>
        </p:nvSpPr>
        <p:spPr>
          <a:xfrm>
            <a:off x="8257741" y="948009"/>
            <a:ext cx="3695852" cy="646395"/>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全て管理される</a:t>
            </a:r>
            <a:endParaRPr lang="en-US" sz="2667" dirty="0">
              <a:gradFill>
                <a:gsLst>
                  <a:gs pos="0">
                    <a:srgbClr val="616161"/>
                  </a:gs>
                  <a:gs pos="100000">
                    <a:srgbClr val="616161"/>
                  </a:gs>
                </a:gsLst>
                <a:lin ang="5400000" scaled="1"/>
              </a:gradFill>
              <a:latin typeface="+mn-lt"/>
            </a:endParaRPr>
          </a:p>
        </p:txBody>
      </p:sp>
      <p:sp>
        <p:nvSpPr>
          <p:cNvPr id="17" name="TextBox 16"/>
          <p:cNvSpPr txBox="1"/>
          <p:nvPr/>
        </p:nvSpPr>
        <p:spPr>
          <a:xfrm>
            <a:off x="313005" y="439255"/>
            <a:ext cx="3800764" cy="1606594"/>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Office 365,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Salesforce, </a:t>
            </a:r>
          </a:p>
          <a:p>
            <a:pPr defTabSz="913862">
              <a:lnSpc>
                <a:spcPct val="90000"/>
              </a:lnSpc>
            </a:pPr>
            <a:r>
              <a:rPr lang="en-US" sz="3200" spc="-71" dirty="0" err="1">
                <a:gradFill>
                  <a:gsLst>
                    <a:gs pos="0">
                      <a:srgbClr val="616161"/>
                    </a:gs>
                    <a:gs pos="100000">
                      <a:srgbClr val="616161"/>
                    </a:gs>
                  </a:gsLst>
                  <a:lin ang="5400000" scaled="1"/>
                </a:gradFill>
              </a:rPr>
              <a:t>HDInsight</a:t>
            </a:r>
            <a:r>
              <a:rPr lang="en-US" sz="3200" spc="-71" dirty="0">
                <a:gradFill>
                  <a:gsLst>
                    <a:gs pos="0">
                      <a:srgbClr val="616161"/>
                    </a:gs>
                    <a:gs pos="100000">
                      <a:srgbClr val="616161"/>
                    </a:gs>
                  </a:gsLst>
                  <a:lin ang="5400000" scaled="1"/>
                </a:gradFill>
              </a:rPr>
              <a:t>, etc.</a:t>
            </a:r>
          </a:p>
        </p:txBody>
      </p:sp>
      <p:sp>
        <p:nvSpPr>
          <p:cNvPr id="8" name="Pentagon 7"/>
          <p:cNvSpPr/>
          <p:nvPr/>
        </p:nvSpPr>
        <p:spPr bwMode="auto">
          <a:xfrm>
            <a:off x="748304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4" name="Pentagon 23"/>
          <p:cNvSpPr/>
          <p:nvPr/>
        </p:nvSpPr>
        <p:spPr bwMode="auto">
          <a:xfrm>
            <a:off x="748304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5" name="Pentagon 24"/>
          <p:cNvSpPr/>
          <p:nvPr/>
        </p:nvSpPr>
        <p:spPr bwMode="auto">
          <a:xfrm>
            <a:off x="748304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6" name="Pentagon 25"/>
          <p:cNvSpPr/>
          <p:nvPr/>
        </p:nvSpPr>
        <p:spPr bwMode="auto">
          <a:xfrm flipH="1">
            <a:off x="342366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9" name="Pentagon 28"/>
          <p:cNvSpPr/>
          <p:nvPr/>
        </p:nvSpPr>
        <p:spPr bwMode="auto">
          <a:xfrm flipH="1">
            <a:off x="342366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 name="Pentagon 29"/>
          <p:cNvSpPr/>
          <p:nvPr/>
        </p:nvSpPr>
        <p:spPr bwMode="auto">
          <a:xfrm flipH="1">
            <a:off x="342366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2" name="Rectangle 31"/>
          <p:cNvSpPr/>
          <p:nvPr>
            <p:custDataLst>
              <p:tags r:id="rId1"/>
            </p:custDataLst>
          </p:nvPr>
        </p:nvSpPr>
        <p:spPr bwMode="auto">
          <a:xfrm>
            <a:off x="4020711" y="2604671"/>
            <a:ext cx="4151376" cy="173736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Rental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733" spc="-100" dirty="0">
                <a:gradFill flip="none" rotWithShape="1">
                  <a:gsLst>
                    <a:gs pos="0">
                      <a:srgbClr val="FFFFFF"/>
                    </a:gs>
                    <a:gs pos="100000">
                      <a:srgbClr val="FFFFFF"/>
                    </a:gs>
                  </a:gsLst>
                  <a:lin ang="5400000" scaled="0"/>
                  <a:tileRect/>
                </a:gradFill>
                <a:cs typeface="Segoe UI" pitchFamily="34" charset="0"/>
              </a:rPr>
              <a:t>レンタカー</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PaaS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2" name="Rectangle 1"/>
          <p:cNvSpPr/>
          <p:nvPr>
            <p:custDataLst>
              <p:tags r:id="rId2"/>
            </p:custDataLst>
          </p:nvPr>
        </p:nvSpPr>
        <p:spPr bwMode="auto">
          <a:xfrm>
            <a:off x="4022843" y="4704951"/>
            <a:ext cx="4151376" cy="17373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Your First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200" spc="-100" dirty="0">
                <a:gradFill flip="none" rotWithShape="1">
                  <a:gsLst>
                    <a:gs pos="0">
                      <a:srgbClr val="FFFFFF"/>
                    </a:gs>
                    <a:gs pos="100000">
                      <a:srgbClr val="FFFFFF"/>
                    </a:gs>
                  </a:gsLst>
                  <a:lin ang="5400000" scaled="0"/>
                  <a:tileRect/>
                </a:gradFill>
                <a:cs typeface="Segoe UI" pitchFamily="34" charset="0"/>
              </a:rPr>
              <a:t>初めての自家用車</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IaaS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15" name="Rectangle 14"/>
          <p:cNvSpPr/>
          <p:nvPr>
            <p:custDataLst>
              <p:tags r:id="rId3"/>
            </p:custDataLst>
          </p:nvPr>
        </p:nvSpPr>
        <p:spPr bwMode="auto">
          <a:xfrm>
            <a:off x="4020711" y="504391"/>
            <a:ext cx="4151376" cy="17373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Taxi</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999" spc="-100" dirty="0">
                <a:gradFill flip="none" rotWithShape="1">
                  <a:gsLst>
                    <a:gs pos="0">
                      <a:srgbClr val="FFFFFF"/>
                    </a:gs>
                    <a:gs pos="100000">
                      <a:srgbClr val="FFFFFF"/>
                    </a:gs>
                  </a:gsLst>
                  <a:lin ang="5400000" scaled="0"/>
                  <a:tileRect/>
                </a:gradFill>
                <a:cs typeface="Segoe UI" pitchFamily="34" charset="0"/>
              </a:rPr>
              <a:t>タクシー</a:t>
            </a:r>
            <a:br>
              <a:rPr lang="en-US" altLang="ja-JP" sz="3999" spc="-100" dirty="0">
                <a:gradFill flip="none" rotWithShape="1">
                  <a:gsLst>
                    <a:gs pos="0">
                      <a:srgbClr val="FFFFFF"/>
                    </a:gs>
                    <a:gs pos="100000">
                      <a:srgbClr val="FFFFFF"/>
                    </a:gs>
                  </a:gsLst>
                  <a:lin ang="5400000" scaled="0"/>
                  <a:tileRect/>
                </a:gradFill>
                <a:cs typeface="Segoe UI" pitchFamily="34" charset="0"/>
              </a:rPr>
            </a:b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(SaaS)</a:t>
            </a:r>
            <a:endParaRPr lang="en-US" sz="3999" spc="-100" dirty="0">
              <a:gradFill flip="none" rotWithShape="1">
                <a:gsLst>
                  <a:gs pos="0">
                    <a:srgbClr val="FFFFFF"/>
                  </a:gs>
                  <a:gs pos="100000">
                    <a:srgbClr val="FFFFFF"/>
                  </a:gs>
                </a:gsLst>
                <a:lin ang="5400000" scaled="0"/>
                <a:tileRect/>
              </a:gradFill>
              <a:cs typeface="Segoe UI Semilight" panose="020B0402040204020203" pitchFamily="34" charset="0"/>
            </a:endParaRPr>
          </a:p>
        </p:txBody>
      </p:sp>
      <p:sp>
        <p:nvSpPr>
          <p:cNvPr id="3" name="タイトル 2">
            <a:extLst>
              <a:ext uri="{FF2B5EF4-FFF2-40B4-BE49-F238E27FC236}">
                <a16:creationId xmlns:a16="http://schemas.microsoft.com/office/drawing/2014/main" id="{40337C76-ED81-4F36-B82C-409E8F5C650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92161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6" presetClass="emph" presetSubtype="0" decel="100000" fill="hold" grpId="1" nodeType="withEffect">
                                  <p:stCondLst>
                                    <p:cond delay="200"/>
                                  </p:stCondLst>
                                  <p:childTnLst>
                                    <p:animScale>
                                      <p:cBhvr>
                                        <p:cTn id="11" dur="250" fill="hold"/>
                                        <p:tgtEl>
                                          <p:spTgt spid="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
                                        </p:tgtEl>
                                      </p:cBhvr>
                                      <p:by x="91000" y="91000"/>
                                    </p:animScale>
                                  </p:childTnLst>
                                </p:cTn>
                              </p:par>
                              <p:par>
                                <p:cTn id="14" presetID="10" presetClass="entr" presetSubtype="0" fill="hold" grpId="0"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200"/>
                                  </p:stCondLst>
                                  <p:childTnLst>
                                    <p:animMotion origin="layout" path="M -0.05548 0.00024 L -2.22454E-6 0.00024 " pathEditMode="relative" rAng="0" ptsTypes="AA">
                                      <p:cBhvr>
                                        <p:cTn id="18" dur="800" fill="hold"/>
                                        <p:tgtEl>
                                          <p:spTgt spid="25"/>
                                        </p:tgtEl>
                                        <p:attrNameLst>
                                          <p:attrName>ppt_x</p:attrName>
                                          <p:attrName>ppt_y</p:attrName>
                                        </p:attrNameLst>
                                      </p:cBhvr>
                                      <p:rCtr x="2774" y="0"/>
                                    </p:animMotion>
                                  </p:childTnLst>
                                </p:cTn>
                              </p:par>
                              <p:par>
                                <p:cTn id="19" presetID="10" presetClass="entr" presetSubtype="0" fill="hold" grpId="0" nodeType="withEffect">
                                  <p:stCondLst>
                                    <p:cond delay="4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600"/>
                                        <p:tgtEl>
                                          <p:spTgt spid="30"/>
                                        </p:tgtEl>
                                      </p:cBhvr>
                                    </p:animEffect>
                                  </p:childTnLst>
                                </p:cTn>
                              </p:par>
                              <p:par>
                                <p:cTn id="22" presetID="35" presetClass="path" presetSubtype="0" decel="100000" fill="hold" grpId="1" nodeType="withEffect">
                                  <p:stCondLst>
                                    <p:cond delay="200"/>
                                  </p:stCondLst>
                                  <p:childTnLst>
                                    <p:animMotion origin="layout" path="M 0.04571 0.00023 L 5.65251E-7 0.00023 " pathEditMode="relative" rAng="0" ptsTypes="AA">
                                      <p:cBhvr>
                                        <p:cTn id="23" dur="800" fill="hold"/>
                                        <p:tgtEl>
                                          <p:spTgt spid="30"/>
                                        </p:tgtEl>
                                        <p:attrNameLst>
                                          <p:attrName>ppt_x</p:attrName>
                                          <p:attrName>ppt_y</p:attrName>
                                        </p:attrNameLst>
                                      </p:cBhvr>
                                      <p:rCtr x="-2292" y="0"/>
                                    </p:animMotion>
                                  </p:childTnLst>
                                </p:cTn>
                              </p:par>
                              <p:par>
                                <p:cTn id="24" presetID="10" presetClass="entr" presetSubtype="0" fill="hold" grpId="0" nodeType="withEffect">
                                  <p:stCondLst>
                                    <p:cond delay="6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600"/>
                                        <p:tgtEl>
                                          <p:spTgt spid="36"/>
                                        </p:tgtEl>
                                      </p:cBhvr>
                                    </p:animEffect>
                                  </p:childTnLst>
                                </p:cTn>
                              </p:par>
                              <p:par>
                                <p:cTn id="27" presetID="35" presetClass="path" presetSubtype="0" decel="100000" fill="hold" grpId="1" nodeType="withEffect">
                                  <p:stCondLst>
                                    <p:cond delay="400"/>
                                  </p:stCondLst>
                                  <p:childTnLst>
                                    <p:animMotion origin="layout" path="M 0.04566 0.00031 L 4.16667E-6 0.00031 " pathEditMode="relative" rAng="0" ptsTypes="AA">
                                      <p:cBhvr>
                                        <p:cTn id="28" dur="800" fill="hold"/>
                                        <p:tgtEl>
                                          <p:spTgt spid="36"/>
                                        </p:tgtEl>
                                        <p:attrNameLst>
                                          <p:attrName>ppt_x</p:attrName>
                                          <p:attrName>ppt_y</p:attrName>
                                        </p:attrNameLst>
                                      </p:cBhvr>
                                      <p:rCtr x="-2292" y="0"/>
                                    </p:animMotion>
                                  </p:childTnLst>
                                </p:cTn>
                              </p:par>
                              <p:par>
                                <p:cTn id="29" presetID="10" presetClass="entr" presetSubtype="0" fill="hold" grpId="0" nodeType="withEffect">
                                  <p:stCondLst>
                                    <p:cond delay="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600"/>
                                        <p:tgtEl>
                                          <p:spTgt spid="23"/>
                                        </p:tgtEl>
                                      </p:cBhvr>
                                    </p:animEffect>
                                  </p:childTnLst>
                                </p:cTn>
                              </p:par>
                              <p:par>
                                <p:cTn id="32" presetID="35" presetClass="path" presetSubtype="0" decel="100000" fill="hold" grpId="1" nodeType="withEffect">
                                  <p:stCondLst>
                                    <p:cond delay="400"/>
                                  </p:stCondLst>
                                  <p:childTnLst>
                                    <p:animMotion origin="layout" path="M 0.04571 0.00023 L 5.65251E-7 0.00023 " pathEditMode="relative" rAng="0" ptsTypes="AA">
                                      <p:cBhvr>
                                        <p:cTn id="33" dur="800" fill="hold"/>
                                        <p:tgtEl>
                                          <p:spTgt spid="23"/>
                                        </p:tgtEl>
                                        <p:attrNameLst>
                                          <p:attrName>ppt_x</p:attrName>
                                          <p:attrName>ppt_y</p:attrName>
                                        </p:attrNameLst>
                                      </p:cBhvr>
                                      <p:rCtr x="-2292" y="0"/>
                                    </p:animMotion>
                                  </p:childTnLst>
                                </p:cTn>
                              </p:par>
                              <p:par>
                                <p:cTn id="34" presetID="10" presetClass="entr" presetSubtype="0" fill="hold" grpId="0" nodeType="withEffect">
                                  <p:stCondLst>
                                    <p:cond delay="6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600"/>
                                        <p:tgtEl>
                                          <p:spTgt spid="28"/>
                                        </p:tgtEl>
                                      </p:cBhvr>
                                    </p:animEffect>
                                  </p:childTnLst>
                                </p:cTn>
                              </p:par>
                              <p:par>
                                <p:cTn id="37" presetID="35" presetClass="path" presetSubtype="0" decel="100000" fill="hold" grpId="1" nodeType="withEffect">
                                  <p:stCondLst>
                                    <p:cond delay="400"/>
                                  </p:stCondLst>
                                  <p:childTnLst>
                                    <p:animMotion origin="layout" path="M -0.05555 0.00031 L -3.88889E-6 0.00031 " pathEditMode="relative" rAng="0" ptsTypes="AA">
                                      <p:cBhvr>
                                        <p:cTn id="38" dur="800" fill="hold"/>
                                        <p:tgtEl>
                                          <p:spTgt spid="28"/>
                                        </p:tgtEl>
                                        <p:attrNameLst>
                                          <p:attrName>ppt_x</p:attrName>
                                          <p:attrName>ppt_y</p:attrName>
                                        </p:attrNameLst>
                                      </p:cBhvr>
                                      <p:rCtr x="2778" y="0"/>
                                    </p:animMotion>
                                  </p:childTnLst>
                                </p:cTn>
                              </p:par>
                              <p:par>
                                <p:cTn id="39" presetID="10" presetClass="entr" presetSubtype="0" fill="hold" grpId="0" nodeType="withEffect">
                                  <p:stCondLst>
                                    <p:cond delay="6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600"/>
                                        <p:tgtEl>
                                          <p:spTgt spid="31"/>
                                        </p:tgtEl>
                                      </p:cBhvr>
                                    </p:animEffect>
                                  </p:childTnLst>
                                </p:cTn>
                              </p:par>
                              <p:par>
                                <p:cTn id="42" presetID="35" presetClass="path" presetSubtype="0" decel="100000" fill="hold" grpId="1" nodeType="withEffect">
                                  <p:stCondLst>
                                    <p:cond delay="400"/>
                                  </p:stCondLst>
                                  <p:childTnLst>
                                    <p:animMotion origin="layout" path="M -0.05548 0.00024 L -2.22454E-6 0.00024 " pathEditMode="relative" rAng="0" ptsTypes="AA">
                                      <p:cBhvr>
                                        <p:cTn id="43" dur="800" fill="hold"/>
                                        <p:tgtEl>
                                          <p:spTgt spid="31"/>
                                        </p:tgtEl>
                                        <p:attrNameLst>
                                          <p:attrName>ppt_x</p:attrName>
                                          <p:attrName>ppt_y</p:attrName>
                                        </p:attrNameLst>
                                      </p:cBhvr>
                                      <p:rCtr x="2774"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250" fill="hold"/>
                                        <p:tgtEl>
                                          <p:spTgt spid="32"/>
                                        </p:tgtEl>
                                        <p:attrNameLst>
                                          <p:attrName>ppt_w</p:attrName>
                                        </p:attrNameLst>
                                      </p:cBhvr>
                                      <p:tavLst>
                                        <p:tav tm="0">
                                          <p:val>
                                            <p:fltVal val="0"/>
                                          </p:val>
                                        </p:tav>
                                        <p:tav tm="100000">
                                          <p:val>
                                            <p:strVal val="#ppt_w"/>
                                          </p:val>
                                        </p:tav>
                                      </p:tavLst>
                                    </p:anim>
                                    <p:anim calcmode="lin" valueType="num">
                                      <p:cBhvr>
                                        <p:cTn id="49" dur="250" fill="hold"/>
                                        <p:tgtEl>
                                          <p:spTgt spid="32"/>
                                        </p:tgtEl>
                                        <p:attrNameLst>
                                          <p:attrName>ppt_h</p:attrName>
                                        </p:attrNameLst>
                                      </p:cBhvr>
                                      <p:tavLst>
                                        <p:tav tm="0">
                                          <p:val>
                                            <p:fltVal val="0"/>
                                          </p:val>
                                        </p:tav>
                                        <p:tav tm="100000">
                                          <p:val>
                                            <p:strVal val="#ppt_h"/>
                                          </p:val>
                                        </p:tav>
                                      </p:tavLst>
                                    </p:anim>
                                    <p:animEffect transition="in" filter="fade">
                                      <p:cBhvr>
                                        <p:cTn id="50" dur="250"/>
                                        <p:tgtEl>
                                          <p:spTgt spid="32"/>
                                        </p:tgtEl>
                                      </p:cBhvr>
                                    </p:animEffect>
                                  </p:childTnLst>
                                </p:cTn>
                              </p:par>
                              <p:par>
                                <p:cTn id="51" presetID="6" presetClass="emph" presetSubtype="0" decel="100000" fill="hold" grpId="1" nodeType="withEffect">
                                  <p:stCondLst>
                                    <p:cond delay="200"/>
                                  </p:stCondLst>
                                  <p:childTnLst>
                                    <p:animScale>
                                      <p:cBhvr>
                                        <p:cTn id="52" dur="250" fill="hold"/>
                                        <p:tgtEl>
                                          <p:spTgt spid="32"/>
                                        </p:tgtEl>
                                      </p:cBhvr>
                                      <p:by x="110000" y="110000"/>
                                    </p:animScale>
                                  </p:childTnLst>
                                </p:cTn>
                              </p:par>
                              <p:par>
                                <p:cTn id="53" presetID="6" presetClass="emph" presetSubtype="0" decel="100000" fill="hold" grpId="2" nodeType="withEffect">
                                  <p:stCondLst>
                                    <p:cond delay="300"/>
                                  </p:stCondLst>
                                  <p:childTnLst>
                                    <p:animScale>
                                      <p:cBhvr>
                                        <p:cTn id="54" dur="250" fill="hold"/>
                                        <p:tgtEl>
                                          <p:spTgt spid="32"/>
                                        </p:tgtEl>
                                      </p:cBhvr>
                                      <p:by x="91000" y="91000"/>
                                    </p:animScale>
                                  </p:childTnLst>
                                </p:cTn>
                              </p:par>
                              <p:par>
                                <p:cTn id="55" presetID="10"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600"/>
                                        <p:tgtEl>
                                          <p:spTgt spid="24"/>
                                        </p:tgtEl>
                                      </p:cBhvr>
                                    </p:animEffect>
                                  </p:childTnLst>
                                </p:cTn>
                              </p:par>
                              <p:par>
                                <p:cTn id="58" presetID="35" presetClass="path" presetSubtype="0" decel="100000" fill="hold" grpId="1" nodeType="withEffect">
                                  <p:stCondLst>
                                    <p:cond delay="200"/>
                                  </p:stCondLst>
                                  <p:childTnLst>
                                    <p:animMotion origin="layout" path="M -0.05548 0.00024 L -2.22454E-6 0.00024 " pathEditMode="relative" rAng="0" ptsTypes="AA">
                                      <p:cBhvr>
                                        <p:cTn id="59" dur="800" fill="hold"/>
                                        <p:tgtEl>
                                          <p:spTgt spid="24"/>
                                        </p:tgtEl>
                                        <p:attrNameLst>
                                          <p:attrName>ppt_x</p:attrName>
                                          <p:attrName>ppt_y</p:attrName>
                                        </p:attrNameLst>
                                      </p:cBhvr>
                                      <p:rCtr x="2774" y="0"/>
                                    </p:animMotion>
                                  </p:childTnLst>
                                </p:cTn>
                              </p:par>
                              <p:par>
                                <p:cTn id="60" presetID="10" presetClass="entr" presetSubtype="0"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600"/>
                                        <p:tgtEl>
                                          <p:spTgt spid="29"/>
                                        </p:tgtEl>
                                      </p:cBhvr>
                                    </p:animEffect>
                                  </p:childTnLst>
                                </p:cTn>
                              </p:par>
                              <p:par>
                                <p:cTn id="63" presetID="35" presetClass="path" presetSubtype="0" decel="100000" fill="hold" grpId="1" nodeType="withEffect">
                                  <p:stCondLst>
                                    <p:cond delay="200"/>
                                  </p:stCondLst>
                                  <p:childTnLst>
                                    <p:animMotion origin="layout" path="M 0.04571 0.00023 L 5.65251E-7 0.00023 " pathEditMode="relative" rAng="0" ptsTypes="AA">
                                      <p:cBhvr>
                                        <p:cTn id="64" dur="800" fill="hold"/>
                                        <p:tgtEl>
                                          <p:spTgt spid="29"/>
                                        </p:tgtEl>
                                        <p:attrNameLst>
                                          <p:attrName>ppt_x</p:attrName>
                                          <p:attrName>ppt_y</p:attrName>
                                        </p:attrNameLst>
                                      </p:cBhvr>
                                      <p:rCtr x="-2292" y="0"/>
                                    </p:animMotion>
                                  </p:childTnLst>
                                </p:cTn>
                              </p:par>
                              <p:par>
                                <p:cTn id="65" presetID="10" presetClass="entr" presetSubtype="0" fill="hold" grpId="0" nodeType="withEffect">
                                  <p:stCondLst>
                                    <p:cond delay="6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600"/>
                                        <p:tgtEl>
                                          <p:spTgt spid="21"/>
                                        </p:tgtEl>
                                      </p:cBhvr>
                                    </p:animEffect>
                                  </p:childTnLst>
                                </p:cTn>
                              </p:par>
                              <p:par>
                                <p:cTn id="68" presetID="35" presetClass="path" presetSubtype="0" decel="100000" fill="hold" grpId="1" nodeType="withEffect">
                                  <p:stCondLst>
                                    <p:cond delay="400"/>
                                  </p:stCondLst>
                                  <p:childTnLst>
                                    <p:animMotion origin="layout" path="M 0.04571 0.00023 L 5.65251E-7 0.00023 " pathEditMode="relative" rAng="0" ptsTypes="AA">
                                      <p:cBhvr>
                                        <p:cTn id="69" dur="800" fill="hold"/>
                                        <p:tgtEl>
                                          <p:spTgt spid="21"/>
                                        </p:tgtEl>
                                        <p:attrNameLst>
                                          <p:attrName>ppt_x</p:attrName>
                                          <p:attrName>ppt_y</p:attrName>
                                        </p:attrNameLst>
                                      </p:cBhvr>
                                      <p:rCtr x="-2292" y="0"/>
                                    </p:animMotion>
                                  </p:childTnLst>
                                </p:cTn>
                              </p:par>
                              <p:par>
                                <p:cTn id="70" presetID="10" presetClass="entr" presetSubtype="0" fill="hold" grpId="0" nodeType="withEffect">
                                  <p:stCondLst>
                                    <p:cond delay="6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600"/>
                                        <p:tgtEl>
                                          <p:spTgt spid="12"/>
                                        </p:tgtEl>
                                      </p:cBhvr>
                                    </p:animEffect>
                                  </p:childTnLst>
                                </p:cTn>
                              </p:par>
                              <p:par>
                                <p:cTn id="73" presetID="35" presetClass="path" presetSubtype="0" decel="100000" fill="hold" grpId="1" nodeType="withEffect">
                                  <p:stCondLst>
                                    <p:cond delay="400"/>
                                  </p:stCondLst>
                                  <p:childTnLst>
                                    <p:animMotion origin="layout" path="M 0.04566 0.00031 L 2.5E-6 0.00031 " pathEditMode="relative" rAng="0" ptsTypes="AA">
                                      <p:cBhvr>
                                        <p:cTn id="74" dur="800" fill="hold"/>
                                        <p:tgtEl>
                                          <p:spTgt spid="12"/>
                                        </p:tgtEl>
                                        <p:attrNameLst>
                                          <p:attrName>ppt_x</p:attrName>
                                          <p:attrName>ppt_y</p:attrName>
                                        </p:attrNameLst>
                                      </p:cBhvr>
                                      <p:rCtr x="-2292" y="0"/>
                                    </p:animMotion>
                                  </p:childTnLst>
                                </p:cTn>
                              </p:par>
                              <p:par>
                                <p:cTn id="75" presetID="10" presetClass="entr" presetSubtype="0" fill="hold" grpId="0" nodeType="withEffect">
                                  <p:stCondLst>
                                    <p:cond delay="6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600"/>
                                        <p:tgtEl>
                                          <p:spTgt spid="33"/>
                                        </p:tgtEl>
                                      </p:cBhvr>
                                    </p:animEffect>
                                  </p:childTnLst>
                                </p:cTn>
                              </p:par>
                              <p:par>
                                <p:cTn id="78" presetID="35" presetClass="path" presetSubtype="0" decel="100000" fill="hold" grpId="1" nodeType="withEffect">
                                  <p:stCondLst>
                                    <p:cond delay="400"/>
                                  </p:stCondLst>
                                  <p:childTnLst>
                                    <p:animMotion origin="layout" path="M -0.05548 0.00024 L -2.22454E-6 0.00024 " pathEditMode="relative" rAng="0" ptsTypes="AA">
                                      <p:cBhvr>
                                        <p:cTn id="79" dur="800" fill="hold"/>
                                        <p:tgtEl>
                                          <p:spTgt spid="33"/>
                                        </p:tgtEl>
                                        <p:attrNameLst>
                                          <p:attrName>ppt_x</p:attrName>
                                          <p:attrName>ppt_y</p:attrName>
                                        </p:attrNameLst>
                                      </p:cBhvr>
                                      <p:rCtr x="2774" y="0"/>
                                    </p:animMotion>
                                  </p:childTnLst>
                                </p:cTn>
                              </p:par>
                              <p:par>
                                <p:cTn id="80" presetID="10" presetClass="entr" presetSubtype="0" fill="hold" grpId="0" nodeType="withEffect">
                                  <p:stCondLst>
                                    <p:cond delay="6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600"/>
                                        <p:tgtEl>
                                          <p:spTgt spid="4"/>
                                        </p:tgtEl>
                                      </p:cBhvr>
                                    </p:animEffect>
                                  </p:childTnLst>
                                </p:cTn>
                              </p:par>
                              <p:par>
                                <p:cTn id="83" presetID="35" presetClass="path" presetSubtype="0" decel="100000" fill="hold" grpId="1" nodeType="withEffect">
                                  <p:stCondLst>
                                    <p:cond delay="400"/>
                                  </p:stCondLst>
                                  <p:childTnLst>
                                    <p:animMotion origin="layout" path="M -0.05556 0.00031 L 2.77778E-6 0.00031 " pathEditMode="relative" rAng="0" ptsTypes="AA">
                                      <p:cBhvr>
                                        <p:cTn id="84" dur="800" fill="hold"/>
                                        <p:tgtEl>
                                          <p:spTgt spid="4"/>
                                        </p:tgtEl>
                                        <p:attrNameLst>
                                          <p:attrName>ppt_x</p:attrName>
                                          <p:attrName>ppt_y</p:attrName>
                                        </p:attrNameLst>
                                      </p:cBhvr>
                                      <p:rCtr x="2778" y="0"/>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250" fill="hold"/>
                                        <p:tgtEl>
                                          <p:spTgt spid="15"/>
                                        </p:tgtEl>
                                        <p:attrNameLst>
                                          <p:attrName>ppt_w</p:attrName>
                                        </p:attrNameLst>
                                      </p:cBhvr>
                                      <p:tavLst>
                                        <p:tav tm="0">
                                          <p:val>
                                            <p:fltVal val="0"/>
                                          </p:val>
                                        </p:tav>
                                        <p:tav tm="100000">
                                          <p:val>
                                            <p:strVal val="#ppt_w"/>
                                          </p:val>
                                        </p:tav>
                                      </p:tavLst>
                                    </p:anim>
                                    <p:anim calcmode="lin" valueType="num">
                                      <p:cBhvr>
                                        <p:cTn id="90" dur="250" fill="hold"/>
                                        <p:tgtEl>
                                          <p:spTgt spid="15"/>
                                        </p:tgtEl>
                                        <p:attrNameLst>
                                          <p:attrName>ppt_h</p:attrName>
                                        </p:attrNameLst>
                                      </p:cBhvr>
                                      <p:tavLst>
                                        <p:tav tm="0">
                                          <p:val>
                                            <p:fltVal val="0"/>
                                          </p:val>
                                        </p:tav>
                                        <p:tav tm="100000">
                                          <p:val>
                                            <p:strVal val="#ppt_h"/>
                                          </p:val>
                                        </p:tav>
                                      </p:tavLst>
                                    </p:anim>
                                    <p:animEffect transition="in" filter="fade">
                                      <p:cBhvr>
                                        <p:cTn id="91" dur="250"/>
                                        <p:tgtEl>
                                          <p:spTgt spid="15"/>
                                        </p:tgtEl>
                                      </p:cBhvr>
                                    </p:animEffect>
                                  </p:childTnLst>
                                </p:cTn>
                              </p:par>
                              <p:par>
                                <p:cTn id="92" presetID="6" presetClass="emph" presetSubtype="0" decel="100000" fill="hold" grpId="1" nodeType="withEffect">
                                  <p:stCondLst>
                                    <p:cond delay="200"/>
                                  </p:stCondLst>
                                  <p:childTnLst>
                                    <p:animScale>
                                      <p:cBhvr>
                                        <p:cTn id="93" dur="250" fill="hold"/>
                                        <p:tgtEl>
                                          <p:spTgt spid="15"/>
                                        </p:tgtEl>
                                      </p:cBhvr>
                                      <p:by x="110000" y="110000"/>
                                    </p:animScale>
                                  </p:childTnLst>
                                </p:cTn>
                              </p:par>
                              <p:par>
                                <p:cTn id="94" presetID="6" presetClass="emph" presetSubtype="0" decel="100000" fill="hold" grpId="2" nodeType="withEffect">
                                  <p:stCondLst>
                                    <p:cond delay="300"/>
                                  </p:stCondLst>
                                  <p:childTnLst>
                                    <p:animScale>
                                      <p:cBhvr>
                                        <p:cTn id="95" dur="250" fill="hold"/>
                                        <p:tgtEl>
                                          <p:spTgt spid="15"/>
                                        </p:tgtEl>
                                      </p:cBhvr>
                                      <p:by x="91000" y="91000"/>
                                    </p:animScale>
                                  </p:childTnLst>
                                </p:cTn>
                              </p:par>
                              <p:par>
                                <p:cTn id="96" presetID="10" presetClass="entr" presetSubtype="0" fill="hold" grpId="0" nodeType="withEffect">
                                  <p:stCondLst>
                                    <p:cond delay="40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600"/>
                                        <p:tgtEl>
                                          <p:spTgt spid="8"/>
                                        </p:tgtEl>
                                      </p:cBhvr>
                                    </p:animEffect>
                                  </p:childTnLst>
                                </p:cTn>
                              </p:par>
                              <p:par>
                                <p:cTn id="99" presetID="35" presetClass="path" presetSubtype="0" decel="100000" fill="hold" grpId="1" nodeType="withEffect">
                                  <p:stCondLst>
                                    <p:cond delay="200"/>
                                  </p:stCondLst>
                                  <p:childTnLst>
                                    <p:animMotion origin="layout" path="M -0.05548 0.00024 L -2.22454E-6 0.00024 " pathEditMode="relative" rAng="0" ptsTypes="AA">
                                      <p:cBhvr>
                                        <p:cTn id="100" dur="800" fill="hold"/>
                                        <p:tgtEl>
                                          <p:spTgt spid="8"/>
                                        </p:tgtEl>
                                        <p:attrNameLst>
                                          <p:attrName>ppt_x</p:attrName>
                                          <p:attrName>ppt_y</p:attrName>
                                        </p:attrNameLst>
                                      </p:cBhvr>
                                      <p:rCtr x="2774" y="0"/>
                                    </p:animMotion>
                                  </p:childTnLst>
                                </p:cTn>
                              </p:par>
                              <p:par>
                                <p:cTn id="101" presetID="10" presetClass="entr" presetSubtype="0" fill="hold" grpId="0" nodeType="withEffect">
                                  <p:stCondLst>
                                    <p:cond delay="40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600"/>
                                        <p:tgtEl>
                                          <p:spTgt spid="26"/>
                                        </p:tgtEl>
                                      </p:cBhvr>
                                    </p:animEffect>
                                  </p:childTnLst>
                                </p:cTn>
                              </p:par>
                              <p:par>
                                <p:cTn id="104" presetID="35" presetClass="path" presetSubtype="0" decel="100000" fill="hold" grpId="1" nodeType="withEffect">
                                  <p:stCondLst>
                                    <p:cond delay="200"/>
                                  </p:stCondLst>
                                  <p:childTnLst>
                                    <p:animMotion origin="layout" path="M 0.04571 0.00023 L 5.65251E-7 0.00023 " pathEditMode="relative" rAng="0" ptsTypes="AA">
                                      <p:cBhvr>
                                        <p:cTn id="105" dur="800" fill="hold"/>
                                        <p:tgtEl>
                                          <p:spTgt spid="26"/>
                                        </p:tgtEl>
                                        <p:attrNameLst>
                                          <p:attrName>ppt_x</p:attrName>
                                          <p:attrName>ppt_y</p:attrName>
                                        </p:attrNameLst>
                                      </p:cBhvr>
                                      <p:rCtr x="-2292" y="0"/>
                                    </p:animMotion>
                                  </p:childTnLst>
                                </p:cTn>
                              </p:par>
                              <p:par>
                                <p:cTn id="106" presetID="10" presetClass="entr" presetSubtype="0" fill="hold" grpId="0" nodeType="withEffect">
                                  <p:stCondLst>
                                    <p:cond delay="6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childTnLst>
                                </p:cTn>
                              </p:par>
                              <p:par>
                                <p:cTn id="109" presetID="35" presetClass="path" presetSubtype="0" decel="100000" fill="hold" grpId="1" nodeType="withEffect">
                                  <p:stCondLst>
                                    <p:cond delay="400"/>
                                  </p:stCondLst>
                                  <p:childTnLst>
                                    <p:animMotion origin="layout" path="M -0.05548 0.00024 L -2.22454E-6 0.00024 " pathEditMode="relative" rAng="0" ptsTypes="AA">
                                      <p:cBhvr>
                                        <p:cTn id="110" dur="800" fill="hold"/>
                                        <p:tgtEl>
                                          <p:spTgt spid="35"/>
                                        </p:tgtEl>
                                        <p:attrNameLst>
                                          <p:attrName>ppt_x</p:attrName>
                                          <p:attrName>ppt_y</p:attrName>
                                        </p:attrNameLst>
                                      </p:cBhvr>
                                      <p:rCtr x="2774" y="0"/>
                                    </p:animMotion>
                                  </p:childTnLst>
                                </p:cTn>
                              </p:par>
                              <p:par>
                                <p:cTn id="111" presetID="10" presetClass="entr" presetSubtype="0" fill="hold" grpId="0" nodeType="withEffect">
                                  <p:stCondLst>
                                    <p:cond delay="600"/>
                                  </p:stCondLst>
                                  <p:childTnLst>
                                    <p:set>
                                      <p:cBhvr>
                                        <p:cTn id="112" dur="1" fill="hold">
                                          <p:stCondLst>
                                            <p:cond delay="0"/>
                                          </p:stCondLst>
                                        </p:cTn>
                                        <p:tgtEl>
                                          <p:spTgt spid="20"/>
                                        </p:tgtEl>
                                        <p:attrNameLst>
                                          <p:attrName>style.visibility</p:attrName>
                                        </p:attrNameLst>
                                      </p:cBhvr>
                                      <p:to>
                                        <p:strVal val="visible"/>
                                      </p:to>
                                    </p:set>
                                    <p:animEffect transition="in" filter="fade">
                                      <p:cBhvr>
                                        <p:cTn id="113" dur="600"/>
                                        <p:tgtEl>
                                          <p:spTgt spid="20"/>
                                        </p:tgtEl>
                                      </p:cBhvr>
                                    </p:animEffect>
                                  </p:childTnLst>
                                </p:cTn>
                              </p:par>
                              <p:par>
                                <p:cTn id="114" presetID="35" presetClass="path" presetSubtype="0" decel="100000" fill="hold" grpId="1" nodeType="withEffect">
                                  <p:stCondLst>
                                    <p:cond delay="400"/>
                                  </p:stCondLst>
                                  <p:childTnLst>
                                    <p:animMotion origin="layout" path="M 0.04571 0.00023 L 5.65251E-7 0.00023 " pathEditMode="relative" rAng="0" ptsTypes="AA">
                                      <p:cBhvr>
                                        <p:cTn id="115" dur="800" fill="hold"/>
                                        <p:tgtEl>
                                          <p:spTgt spid="20"/>
                                        </p:tgtEl>
                                        <p:attrNameLst>
                                          <p:attrName>ppt_x</p:attrName>
                                          <p:attrName>ppt_y</p:attrName>
                                        </p:attrNameLst>
                                      </p:cBhvr>
                                      <p:rCtr x="-2292" y="0"/>
                                    </p:animMotion>
                                  </p:childTnLst>
                                </p:cTn>
                              </p:par>
                              <p:par>
                                <p:cTn id="116" presetID="10" presetClass="entr" presetSubtype="0" fill="hold" grpId="0" nodeType="withEffect">
                                  <p:stCondLst>
                                    <p:cond delay="60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600"/>
                                        <p:tgtEl>
                                          <p:spTgt spid="17"/>
                                        </p:tgtEl>
                                      </p:cBhvr>
                                    </p:animEffect>
                                  </p:childTnLst>
                                </p:cTn>
                              </p:par>
                              <p:par>
                                <p:cTn id="119" presetID="35" presetClass="path" presetSubtype="0" decel="100000" fill="hold" grpId="1" nodeType="withEffect">
                                  <p:stCondLst>
                                    <p:cond delay="400"/>
                                  </p:stCondLst>
                                  <p:childTnLst>
                                    <p:animMotion origin="layout" path="M 0.04566 0.00031 L 2.77778E-6 0.00031 " pathEditMode="relative" rAng="0" ptsTypes="AA">
                                      <p:cBhvr>
                                        <p:cTn id="120" dur="800" fill="hold"/>
                                        <p:tgtEl>
                                          <p:spTgt spid="17"/>
                                        </p:tgtEl>
                                        <p:attrNameLst>
                                          <p:attrName>ppt_x</p:attrName>
                                          <p:attrName>ppt_y</p:attrName>
                                        </p:attrNameLst>
                                      </p:cBhvr>
                                      <p:rCtr x="-2292" y="0"/>
                                    </p:animMotion>
                                  </p:childTnLst>
                                </p:cTn>
                              </p:par>
                              <p:par>
                                <p:cTn id="121" presetID="10" presetClass="entr" presetSubtype="0" fill="hold" grpId="0" nodeType="withEffect">
                                  <p:stCondLst>
                                    <p:cond delay="60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600"/>
                                        <p:tgtEl>
                                          <p:spTgt spid="14"/>
                                        </p:tgtEl>
                                      </p:cBhvr>
                                    </p:animEffect>
                                  </p:childTnLst>
                                </p:cTn>
                              </p:par>
                              <p:par>
                                <p:cTn id="124" presetID="35" presetClass="path" presetSubtype="0" decel="100000" fill="hold" grpId="1" nodeType="withEffect">
                                  <p:stCondLst>
                                    <p:cond delay="400"/>
                                  </p:stCondLst>
                                  <p:childTnLst>
                                    <p:animMotion origin="layout" path="M -0.05556 0.0003 L 5.55556E-7 0.0003 " pathEditMode="relative" rAng="0" ptsTypes="AA">
                                      <p:cBhvr>
                                        <p:cTn id="125" dur="800" fill="hold"/>
                                        <p:tgtEl>
                                          <p:spTgt spid="14"/>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35" grpId="0" animBg="1"/>
      <p:bldP spid="35" grpId="1" animBg="1"/>
      <p:bldP spid="23" grpId="0" animBg="1"/>
      <p:bldP spid="23" grpId="1" animBg="1"/>
      <p:bldP spid="21" grpId="0" animBg="1"/>
      <p:bldP spid="21" grpId="1" animBg="1"/>
      <p:bldP spid="20" grpId="0" animBg="1"/>
      <p:bldP spid="20" grpId="1" animBg="1"/>
      <p:bldP spid="4" grpId="0"/>
      <p:bldP spid="4" grpId="1"/>
      <p:bldP spid="28" grpId="0"/>
      <p:bldP spid="28" grpId="1"/>
      <p:bldP spid="36" grpId="0"/>
      <p:bldP spid="36" grpId="1"/>
      <p:bldP spid="12" grpId="0"/>
      <p:bldP spid="12" grpId="1"/>
      <p:bldP spid="14" grpId="0"/>
      <p:bldP spid="14" grpId="1"/>
      <p:bldP spid="17" grpId="0"/>
      <p:bldP spid="17" grpId="1"/>
      <p:bldP spid="8" grpId="0" animBg="1"/>
      <p:bldP spid="8" grpId="1" animBg="1"/>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32" grpId="0" animBg="1"/>
      <p:bldP spid="32" grpId="1" animBg="1"/>
      <p:bldP spid="32" grpId="2" animBg="1"/>
      <p:bldP spid="2" grpId="0" animBg="1"/>
      <p:bldP spid="2" grpId="1" animBg="1"/>
      <p:bldP spid="2" grpId="2" animBg="1"/>
      <p:bldP spid="15" grpId="0" animBg="1"/>
      <p:bldP spid="15" grpId="1" animBg="1"/>
      <p:bldP spid="15"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コンテンツ プレースホルダー 47"/>
          <p:cNvSpPr>
            <a:spLocks noGrp="1"/>
          </p:cNvSpPr>
          <p:nvPr>
            <p:ph sz="quarter" idx="10"/>
          </p:nvPr>
        </p:nvSpPr>
        <p:spPr>
          <a:xfrm>
            <a:off x="519249" y="1306646"/>
            <a:ext cx="11158586" cy="1258256"/>
          </a:xfrm>
        </p:spPr>
        <p:txBody>
          <a:bodyPr>
            <a:normAutofit fontScale="62500" lnSpcReduction="20000"/>
          </a:bodyPr>
          <a:lstStyle/>
          <a:p>
            <a:r>
              <a:rPr lang="ja-JP" altLang="en-US" dirty="0"/>
              <a:t>リソース管理</a:t>
            </a:r>
            <a:endParaRPr lang="en-US" altLang="ja-JP" dirty="0"/>
          </a:p>
          <a:p>
            <a:r>
              <a:rPr kumimoji="1" lang="ja-JP" altLang="en-US" dirty="0"/>
              <a:t>ジョブ管理管理</a:t>
            </a:r>
            <a:endParaRPr kumimoji="1" lang="en-US" altLang="ja-JP" dirty="0"/>
          </a:p>
          <a:p>
            <a:r>
              <a:rPr lang="ja-JP" altLang="en-US" dirty="0"/>
              <a:t>状態監視</a:t>
            </a:r>
            <a:endParaRPr kumimoji="1" lang="ja-JP" altLang="en-US" dirty="0"/>
          </a:p>
        </p:txBody>
      </p:sp>
      <p:sp>
        <p:nvSpPr>
          <p:cNvPr id="3" name="タイトル 2">
            <a:extLst>
              <a:ext uri="{FF2B5EF4-FFF2-40B4-BE49-F238E27FC236}">
                <a16:creationId xmlns:a16="http://schemas.microsoft.com/office/drawing/2014/main" id="{54A2BA10-4F4D-42BF-94F2-8B7A7BE71FA0}"/>
              </a:ext>
            </a:extLst>
          </p:cNvPr>
          <p:cNvSpPr>
            <a:spLocks noGrp="1"/>
          </p:cNvSpPr>
          <p:nvPr>
            <p:ph type="title"/>
          </p:nvPr>
        </p:nvSpPr>
        <p:spPr/>
        <p:txBody>
          <a:bodyPr/>
          <a:lstStyle/>
          <a:p>
            <a:r>
              <a:rPr lang="en-US" altLang="ja-JP" dirty="0"/>
              <a:t>Azure as Cloud OS</a:t>
            </a:r>
            <a:endParaRPr lang="ja-JP" altLang="en-US" dirty="0"/>
          </a:p>
        </p:txBody>
      </p:sp>
      <p:sp>
        <p:nvSpPr>
          <p:cNvPr id="5" name="正方形/長方形 4"/>
          <p:cNvSpPr/>
          <p:nvPr/>
        </p:nvSpPr>
        <p:spPr bwMode="auto">
          <a:xfrm>
            <a:off x="2155728" y="5511081"/>
            <a:ext cx="3292201" cy="104411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Server</a:t>
            </a:r>
            <a:endParaRPr lang="ja-JP" altLang="en-US" sz="2300" kern="0" dirty="0">
              <a:solidFill>
                <a:schemeClr val="bg1"/>
              </a:solidFill>
            </a:endParaRPr>
          </a:p>
        </p:txBody>
      </p:sp>
      <p:sp>
        <p:nvSpPr>
          <p:cNvPr id="6" name="正方形/長方形 5"/>
          <p:cNvSpPr/>
          <p:nvPr/>
        </p:nvSpPr>
        <p:spPr bwMode="auto">
          <a:xfrm>
            <a:off x="2135560" y="4192984"/>
            <a:ext cx="3312368" cy="11521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7" name="正方形/長方形 6"/>
          <p:cNvSpPr/>
          <p:nvPr/>
        </p:nvSpPr>
        <p:spPr bwMode="auto">
          <a:xfrm>
            <a:off x="2135560" y="3378944"/>
            <a:ext cx="1296144"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8" name="正方形/長方形 7"/>
          <p:cNvSpPr/>
          <p:nvPr/>
        </p:nvSpPr>
        <p:spPr bwMode="auto">
          <a:xfrm>
            <a:off x="4151785" y="3356993"/>
            <a:ext cx="1278969"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9" name="正方形/長方形 8"/>
          <p:cNvSpPr/>
          <p:nvPr/>
        </p:nvSpPr>
        <p:spPr bwMode="auto">
          <a:xfrm>
            <a:off x="2585229" y="4754998"/>
            <a:ext cx="2413033" cy="378041"/>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Kernel</a:t>
            </a:r>
            <a:endParaRPr lang="ja-JP" altLang="en-US" sz="2300" kern="0" dirty="0">
              <a:solidFill>
                <a:schemeClr val="bg1"/>
              </a:solidFill>
            </a:endParaRPr>
          </a:p>
        </p:txBody>
      </p:sp>
      <p:sp>
        <p:nvSpPr>
          <p:cNvPr id="10" name="正方形/長方形 9"/>
          <p:cNvSpPr/>
          <p:nvPr/>
        </p:nvSpPr>
        <p:spPr bwMode="auto">
          <a:xfrm>
            <a:off x="2095751" y="2564904"/>
            <a:ext cx="3335003"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Process</a:t>
            </a:r>
            <a:endParaRPr lang="ja-JP" altLang="en-US" sz="2300" kern="0" dirty="0">
              <a:solidFill>
                <a:srgbClr val="000000"/>
              </a:solidFill>
            </a:endParaRPr>
          </a:p>
        </p:txBody>
      </p:sp>
      <p:sp>
        <p:nvSpPr>
          <p:cNvPr id="12" name="正方形/長方形 11"/>
          <p:cNvSpPr/>
          <p:nvPr/>
        </p:nvSpPr>
        <p:spPr bwMode="auto">
          <a:xfrm>
            <a:off x="6643868" y="5511080"/>
            <a:ext cx="3267017" cy="104411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Datacenter</a:t>
            </a:r>
            <a:endParaRPr lang="ja-JP" altLang="en-US" sz="2300" kern="0" dirty="0">
              <a:solidFill>
                <a:schemeClr val="bg1"/>
              </a:solidFill>
            </a:endParaRPr>
          </a:p>
        </p:txBody>
      </p:sp>
      <p:sp>
        <p:nvSpPr>
          <p:cNvPr id="13" name="正方形/長方形 12"/>
          <p:cNvSpPr/>
          <p:nvPr/>
        </p:nvSpPr>
        <p:spPr bwMode="auto">
          <a:xfrm>
            <a:off x="6643867" y="4192984"/>
            <a:ext cx="3267017" cy="115212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14" name="正方形/長方形 13"/>
          <p:cNvSpPr/>
          <p:nvPr/>
        </p:nvSpPr>
        <p:spPr bwMode="auto">
          <a:xfrm>
            <a:off x="7070859" y="4809002"/>
            <a:ext cx="2413033" cy="324037"/>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Fabric Controller</a:t>
            </a:r>
            <a:endParaRPr lang="ja-JP" altLang="en-US" sz="2300" kern="0" dirty="0">
              <a:solidFill>
                <a:schemeClr val="bg1"/>
              </a:solidFill>
            </a:endParaRPr>
          </a:p>
        </p:txBody>
      </p:sp>
      <p:sp>
        <p:nvSpPr>
          <p:cNvPr id="15" name="正方形/長方形 14"/>
          <p:cNvSpPr/>
          <p:nvPr/>
        </p:nvSpPr>
        <p:spPr bwMode="auto">
          <a:xfrm>
            <a:off x="6643866" y="3378944"/>
            <a:ext cx="131843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6" name="正方形/長方形 15"/>
          <p:cNvSpPr/>
          <p:nvPr/>
        </p:nvSpPr>
        <p:spPr bwMode="auto">
          <a:xfrm>
            <a:off x="8616500" y="3356992"/>
            <a:ext cx="129158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8" name="正方形/長方形 17"/>
          <p:cNvSpPr/>
          <p:nvPr/>
        </p:nvSpPr>
        <p:spPr bwMode="auto">
          <a:xfrm>
            <a:off x="6643866" y="2564904"/>
            <a:ext cx="3268559"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Service</a:t>
            </a:r>
            <a:endParaRPr lang="ja-JP" altLang="en-US" sz="2300" kern="0" dirty="0">
              <a:solidFill>
                <a:srgbClr val="000000"/>
              </a:solidFill>
            </a:endParaRPr>
          </a:p>
        </p:txBody>
      </p:sp>
      <p:sp>
        <p:nvSpPr>
          <p:cNvPr id="21" name="正方形/長方形 20"/>
          <p:cNvSpPr/>
          <p:nvPr/>
        </p:nvSpPr>
        <p:spPr bwMode="auto">
          <a:xfrm>
            <a:off x="2289466"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sp>
        <p:nvSpPr>
          <p:cNvPr id="22" name="正方形/長方形 21"/>
          <p:cNvSpPr/>
          <p:nvPr/>
        </p:nvSpPr>
        <p:spPr bwMode="auto">
          <a:xfrm>
            <a:off x="3916038"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sp>
        <p:nvSpPr>
          <p:cNvPr id="26" name="正方形/長方形 25"/>
          <p:cNvSpPr/>
          <p:nvPr/>
        </p:nvSpPr>
        <p:spPr bwMode="auto">
          <a:xfrm>
            <a:off x="6817341"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cxnSp>
        <p:nvCxnSpPr>
          <p:cNvPr id="28" name="直線矢印コネクタ 27"/>
          <p:cNvCxnSpPr>
            <a:stCxn id="9" idx="2"/>
            <a:endCxn id="19" idx="0"/>
          </p:cNvCxnSpPr>
          <p:nvPr/>
        </p:nvCxnSpPr>
        <p:spPr>
          <a:xfrm flipH="1">
            <a:off x="3010149" y="5133038"/>
            <a:ext cx="781597"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9" idx="2"/>
            <a:endCxn id="20" idx="0"/>
          </p:cNvCxnSpPr>
          <p:nvPr/>
        </p:nvCxnSpPr>
        <p:spPr>
          <a:xfrm>
            <a:off x="3791746" y="5133038"/>
            <a:ext cx="845605"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9" idx="2"/>
            <a:endCxn id="22" idx="0"/>
          </p:cNvCxnSpPr>
          <p:nvPr/>
        </p:nvCxnSpPr>
        <p:spPr>
          <a:xfrm>
            <a:off x="3791745" y="5133038"/>
            <a:ext cx="854234"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9" idx="2"/>
            <a:endCxn id="21" idx="0"/>
          </p:cNvCxnSpPr>
          <p:nvPr/>
        </p:nvCxnSpPr>
        <p:spPr>
          <a:xfrm flipH="1">
            <a:off x="3019407" y="5133038"/>
            <a:ext cx="772338"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4" idx="2"/>
            <a:endCxn id="25" idx="0"/>
          </p:cNvCxnSpPr>
          <p:nvPr/>
        </p:nvCxnSpPr>
        <p:spPr>
          <a:xfrm>
            <a:off x="8277375" y="5133038"/>
            <a:ext cx="818344"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4" idx="2"/>
            <a:endCxn id="24" idx="0"/>
          </p:cNvCxnSpPr>
          <p:nvPr/>
        </p:nvCxnSpPr>
        <p:spPr>
          <a:xfrm flipH="1">
            <a:off x="7546653" y="5133038"/>
            <a:ext cx="730723" cy="82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4" idx="2"/>
            <a:endCxn id="26" idx="0"/>
          </p:cNvCxnSpPr>
          <p:nvPr/>
        </p:nvCxnSpPr>
        <p:spPr>
          <a:xfrm flipH="1">
            <a:off x="7547283" y="5133038"/>
            <a:ext cx="730093"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bwMode="auto">
          <a:xfrm>
            <a:off x="2279577" y="5888824"/>
            <a:ext cx="146114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CPU</a:t>
            </a:r>
            <a:endParaRPr lang="ja-JP" altLang="en-US" sz="2000" kern="0" dirty="0">
              <a:solidFill>
                <a:schemeClr val="bg1"/>
              </a:solidFill>
            </a:endParaRPr>
          </a:p>
        </p:txBody>
      </p:sp>
      <p:sp>
        <p:nvSpPr>
          <p:cNvPr id="20" name="正方形/長方形 19"/>
          <p:cNvSpPr/>
          <p:nvPr/>
        </p:nvSpPr>
        <p:spPr bwMode="auto">
          <a:xfrm>
            <a:off x="3907409" y="5888824"/>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RAM</a:t>
            </a:r>
            <a:endParaRPr lang="ja-JP" altLang="en-US" sz="2000" kern="0" dirty="0">
              <a:solidFill>
                <a:schemeClr val="bg1"/>
              </a:solidFill>
            </a:endParaRPr>
          </a:p>
        </p:txBody>
      </p:sp>
      <p:sp>
        <p:nvSpPr>
          <p:cNvPr id="24" name="正方形/長方形 23"/>
          <p:cNvSpPr/>
          <p:nvPr/>
        </p:nvSpPr>
        <p:spPr bwMode="auto">
          <a:xfrm>
            <a:off x="6816081" y="5958388"/>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Server</a:t>
            </a:r>
            <a:endParaRPr lang="ja-JP" altLang="en-US" sz="2000" kern="0" dirty="0">
              <a:solidFill>
                <a:schemeClr val="bg1"/>
              </a:solidFill>
            </a:endParaRPr>
          </a:p>
        </p:txBody>
      </p:sp>
      <p:sp>
        <p:nvSpPr>
          <p:cNvPr id="25" name="正方形/長方形 24"/>
          <p:cNvSpPr/>
          <p:nvPr/>
        </p:nvSpPr>
        <p:spPr bwMode="auto">
          <a:xfrm>
            <a:off x="8365778"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cxnSp>
        <p:nvCxnSpPr>
          <p:cNvPr id="50" name="直線矢印コネクタ 49"/>
          <p:cNvCxnSpPr>
            <a:stCxn id="9" idx="0"/>
            <a:endCxn id="7" idx="2"/>
          </p:cNvCxnSpPr>
          <p:nvPr/>
        </p:nvCxnSpPr>
        <p:spPr>
          <a:xfrm flipH="1" flipV="1">
            <a:off x="2783633" y="4027017"/>
            <a:ext cx="1008113" cy="727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9" idx="0"/>
            <a:endCxn id="8" idx="2"/>
          </p:cNvCxnSpPr>
          <p:nvPr/>
        </p:nvCxnSpPr>
        <p:spPr>
          <a:xfrm flipV="1">
            <a:off x="3791745" y="4005065"/>
            <a:ext cx="999524" cy="7499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9" idx="0"/>
            <a:endCxn id="10" idx="2"/>
          </p:cNvCxnSpPr>
          <p:nvPr/>
        </p:nvCxnSpPr>
        <p:spPr>
          <a:xfrm flipH="1" flipV="1">
            <a:off x="3763253" y="3212977"/>
            <a:ext cx="28493" cy="1542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4" idx="0"/>
            <a:endCxn id="15" idx="2"/>
          </p:cNvCxnSpPr>
          <p:nvPr/>
        </p:nvCxnSpPr>
        <p:spPr>
          <a:xfrm flipH="1" flipV="1">
            <a:off x="7303083" y="4027017"/>
            <a:ext cx="974292" cy="781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14" idx="0"/>
            <a:endCxn id="18" idx="2"/>
          </p:cNvCxnSpPr>
          <p:nvPr/>
        </p:nvCxnSpPr>
        <p:spPr>
          <a:xfrm flipV="1">
            <a:off x="8277375" y="3212977"/>
            <a:ext cx="770" cy="1596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0"/>
            <a:endCxn id="16" idx="2"/>
          </p:cNvCxnSpPr>
          <p:nvPr/>
        </p:nvCxnSpPr>
        <p:spPr>
          <a:xfrm flipV="1">
            <a:off x="8277376" y="4005065"/>
            <a:ext cx="984917" cy="803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bwMode="auto">
          <a:xfrm>
            <a:off x="8379274" y="5958387"/>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1600" kern="0" dirty="0">
                <a:solidFill>
                  <a:schemeClr val="bg1"/>
                </a:solidFill>
              </a:rPr>
              <a:t>Virtualization</a:t>
            </a:r>
            <a:endParaRPr lang="ja-JP" altLang="en-US" sz="1600" kern="0" dirty="0">
              <a:solidFill>
                <a:schemeClr val="bg1"/>
              </a:solidFill>
            </a:endParaRPr>
          </a:p>
        </p:txBody>
      </p:sp>
      <p:cxnSp>
        <p:nvCxnSpPr>
          <p:cNvPr id="71" name="直線矢印コネクタ 70"/>
          <p:cNvCxnSpPr>
            <a:stCxn id="14" idx="2"/>
            <a:endCxn id="70" idx="0"/>
          </p:cNvCxnSpPr>
          <p:nvPr/>
        </p:nvCxnSpPr>
        <p:spPr>
          <a:xfrm>
            <a:off x="8277375" y="5133039"/>
            <a:ext cx="832470" cy="825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descr="D:\PPTResources\ClipArt\MSLogos\Windows Server_v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5801" y="4279832"/>
            <a:ext cx="1093871" cy="44531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5" name="Picture 3" descr="D:\PPTResources\ShowsrusImages\Presentation_Resources_DROP\3_DONE - added to Sept02 build\Finished from Claire\Logos\Windows Azure (platform)\Windows Azure\Windows Azure logo 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108" y="4203924"/>
            <a:ext cx="1108317" cy="5348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5" name="直線コネクタ 74"/>
          <p:cNvCxnSpPr/>
          <p:nvPr/>
        </p:nvCxnSpPr>
        <p:spPr>
          <a:xfrm>
            <a:off x="1703512" y="4077072"/>
            <a:ext cx="8784976" cy="0"/>
          </a:xfrm>
          <a:prstGeom prst="line">
            <a:avLst/>
          </a:prstGeom>
          <a:ln>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37035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3075"/>
                                        </p:tgtEl>
                                        <p:attrNameLst>
                                          <p:attrName>style.visibility</p:attrName>
                                        </p:attrNameLst>
                                      </p:cBhvr>
                                      <p:to>
                                        <p:strVal val="visible"/>
                                      </p:to>
                                    </p:set>
                                    <p:animEffect transition="in" filter="fade">
                                      <p:cBhvr>
                                        <p:cTn id="43" dur="500"/>
                                        <p:tgtEl>
                                          <p:spTgt spid="30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up)">
                                      <p:cBhvr>
                                        <p:cTn id="75" dur="500"/>
                                        <p:tgtEl>
                                          <p:spTgt spid="71"/>
                                        </p:tgtEl>
                                      </p:cBhvr>
                                    </p:animEffect>
                                  </p:childTnLst>
                                </p:cTn>
                              </p:par>
                              <p:par>
                                <p:cTn id="76" presetID="22" presetClass="entr" presetSubtype="1"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par>
                                <p:cTn id="79" presetID="22" presetClass="entr" presetSubtype="1"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wipe(up)">
                                      <p:cBhvr>
                                        <p:cTn id="81" dur="500"/>
                                        <p:tgtEl>
                                          <p:spTgt spid="45"/>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26" grpId="0" animBg="1"/>
      <p:bldP spid="24" grpId="0" animBg="1"/>
      <p:bldP spid="25" grpId="0" animBg="1"/>
      <p:bldP spid="7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EC07C13-2F91-48BB-8C33-B2CBAA09628C}"/>
              </a:ext>
            </a:extLst>
          </p:cNvPr>
          <p:cNvSpPr>
            <a:spLocks noGrp="1"/>
          </p:cNvSpPr>
          <p:nvPr>
            <p:ph type="title"/>
          </p:nvPr>
        </p:nvSpPr>
        <p:spPr/>
        <p:txBody>
          <a:bodyPr/>
          <a:lstStyle/>
          <a:p>
            <a:r>
              <a:rPr kumimoji="1" lang="ja-JP" altLang="en-US" dirty="0"/>
              <a:t>量子コンピューター</a:t>
            </a:r>
          </a:p>
        </p:txBody>
      </p:sp>
    </p:spTree>
    <p:extLst>
      <p:ext uri="{BB962C8B-B14F-4D97-AF65-F5344CB8AC3E}">
        <p14:creationId xmlns:p14="http://schemas.microsoft.com/office/powerpoint/2010/main" val="356229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2_Automated Service Agents 4x3 Template Segoe</Template>
  <TotalTime>0</TotalTime>
  <Words>5351</Words>
  <Application>Microsoft Office PowerPoint</Application>
  <PresentationFormat>ワイド画面</PresentationFormat>
  <Paragraphs>1312</Paragraphs>
  <Slides>103</Slides>
  <Notes>91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103</vt:i4>
      </vt:variant>
    </vt:vector>
  </HeadingPairs>
  <TitlesOfParts>
    <vt:vector size="114" baseType="lpstr">
      <vt:lpstr>Segoe</vt:lpstr>
      <vt:lpstr>Yu Gothic UI</vt:lpstr>
      <vt:lpstr>Yu Gothic UI Semibold</vt:lpstr>
      <vt:lpstr>Arial</vt:lpstr>
      <vt:lpstr>Calibri</vt:lpstr>
      <vt:lpstr>Consolas</vt:lpstr>
      <vt:lpstr>Segoe UI</vt:lpstr>
      <vt:lpstr>Segoe UI Semibold</vt:lpstr>
      <vt:lpstr>Wingdings</vt:lpstr>
      <vt:lpstr>Wingdings 2</vt:lpstr>
      <vt:lpstr>3_5-30721_Build_2016_Template_Light</vt:lpstr>
      <vt:lpstr>今さら人に聞けない エンジニアのための コンピューターの基礎 - 2010年くらいの世界 -</vt:lpstr>
      <vt:lpstr>大原則</vt:lpstr>
      <vt:lpstr>本日の内容</vt:lpstr>
      <vt:lpstr>歴史</vt:lpstr>
      <vt:lpstr>PowerPoint プレゼンテーション</vt:lpstr>
      <vt:lpstr>なぜ歴史か？</vt:lpstr>
      <vt:lpstr>ENIAC (1946) コンピューターの登場</vt:lpstr>
      <vt:lpstr>EDVAC (1949) 機械語の登場</vt:lpstr>
      <vt:lpstr>アセンブラ プログラム言語の登場 </vt:lpstr>
      <vt:lpstr>FORTRAN (1954) 高級プログラム言語の登場</vt:lpstr>
      <vt:lpstr>IBM System 360 (1964) Operating System の登場</vt:lpstr>
      <vt:lpstr>Operating System とは …</vt:lpstr>
      <vt:lpstr>UNIX (1969) Time Sharing system</vt:lpstr>
      <vt:lpstr>PowerPoint プレゼンテーション</vt:lpstr>
      <vt:lpstr>PCの出現</vt:lpstr>
      <vt:lpstr>.NET と Java</vt:lpstr>
      <vt:lpstr>高級言語</vt:lpstr>
      <vt:lpstr>仮想化</vt:lpstr>
      <vt:lpstr>x86 Architecture Virtualization</vt:lpstr>
      <vt:lpstr>注意しよう! 仮想ネットワーク</vt:lpstr>
      <vt:lpstr>仮想マシンと Docker コンテナ</vt:lpstr>
      <vt:lpstr>Container Images の構造</vt:lpstr>
      <vt:lpstr>Docker File</vt:lpstr>
      <vt:lpstr>公開されている Images – dockerhub</vt:lpstr>
      <vt:lpstr>ハードウェア</vt:lpstr>
      <vt:lpstr>ハードウェアの処理スピード</vt:lpstr>
      <vt:lpstr>CPU ハードウェア</vt:lpstr>
      <vt:lpstr>ムーアの法則</vt:lpstr>
      <vt:lpstr>CPUの構造 Intel Core2 Duo の例</vt:lpstr>
      <vt:lpstr>Intel 64 bit CPU</vt:lpstr>
      <vt:lpstr>Windows 64-bit メモリ</vt:lpstr>
      <vt:lpstr>メニーコア シフト</vt:lpstr>
      <vt:lpstr>最大 256 基の論理プロセッサ</vt:lpstr>
      <vt:lpstr>GPU</vt:lpstr>
      <vt:lpstr>HDD ハードウェア</vt:lpstr>
      <vt:lpstr>世界初の磁気ディスク記憶装置</vt:lpstr>
      <vt:lpstr>磁気ディスク記憶装置の方向性</vt:lpstr>
      <vt:lpstr>磁気ディスク記憶装置の内部構造 </vt:lpstr>
      <vt:lpstr>RAIDの種類</vt:lpstr>
      <vt:lpstr>RAIDの種類</vt:lpstr>
      <vt:lpstr>RAIDの種類</vt:lpstr>
      <vt:lpstr>RAIDの種類</vt:lpstr>
      <vt:lpstr>RAIDの種類</vt:lpstr>
      <vt:lpstr>パフォーマンスに影響を与える要素</vt:lpstr>
      <vt:lpstr>RAID5 ライトペナルティ</vt:lpstr>
      <vt:lpstr>磁気ディスク記憶装置内の物理配置</vt:lpstr>
      <vt:lpstr>キャッシュのデステージ待ち</vt:lpstr>
      <vt:lpstr>パフォーマンス カウンタ</vt:lpstr>
      <vt:lpstr>[Current Disk Queue Length]の 適正値</vt:lpstr>
      <vt:lpstr>ディスクボトルネックの発生</vt:lpstr>
      <vt:lpstr>ディスクボトルネックの改善</vt:lpstr>
      <vt:lpstr>ツールの意味</vt:lpstr>
      <vt:lpstr>Windows OS</vt:lpstr>
      <vt:lpstr>Operating System とは …</vt:lpstr>
      <vt:lpstr>Operating System </vt:lpstr>
      <vt:lpstr>Windows の Shell</vt:lpstr>
      <vt:lpstr>SQL OS Components</vt:lpstr>
      <vt:lpstr>Kernel Windows OS</vt:lpstr>
      <vt:lpstr>NT Kernel アーキテクチャ ある意味ここを理解すればWindows OS は大体理解したと同じ</vt:lpstr>
      <vt:lpstr>NT カーネルの歴史</vt:lpstr>
      <vt:lpstr>リブート要因の改善 Windows 2000 Server から Windows Server 2003 へ </vt:lpstr>
      <vt:lpstr>タスク管理 Windows OS</vt:lpstr>
      <vt:lpstr>マルチタスク</vt:lpstr>
      <vt:lpstr>2種類のプロセス</vt:lpstr>
      <vt:lpstr>プロセスとスレッド</vt:lpstr>
      <vt:lpstr>スレッドは通常 眠っている</vt:lpstr>
      <vt:lpstr>優先度</vt:lpstr>
      <vt:lpstr>Windows の “Message Loop”</vt:lpstr>
      <vt:lpstr>マルチスレッド プログラミング</vt:lpstr>
      <vt:lpstr>メモリ管理 Windows OS</vt:lpstr>
      <vt:lpstr>仮想記憶</vt:lpstr>
      <vt:lpstr>物理ハードウェアを制御している…</vt:lpstr>
      <vt:lpstr>メモリの 2つのモード</vt:lpstr>
      <vt:lpstr>カーネルオブジェクト</vt:lpstr>
      <vt:lpstr>よくある誤解…</vt:lpstr>
      <vt:lpstr>ダンプファイル</vt:lpstr>
      <vt:lpstr>ダンプファイルのメリット(1)</vt:lpstr>
      <vt:lpstr>ダンプファイルのメリット(2) </vt:lpstr>
      <vt:lpstr>ダンプファイルのメリット(3)</vt:lpstr>
      <vt:lpstr>ダンプ採取の難しさ</vt:lpstr>
      <vt:lpstr>採取手法各種</vt:lpstr>
      <vt:lpstr>注意点：採取の理想と現実</vt:lpstr>
      <vt:lpstr>ネットワーク</vt:lpstr>
      <vt:lpstr>ここの中で何が行われているか?</vt:lpstr>
      <vt:lpstr>URL の各パーツ</vt:lpstr>
      <vt:lpstr>TCP/IP ネットワーク のノードのやりとり</vt:lpstr>
      <vt:lpstr>主なツール</vt:lpstr>
      <vt:lpstr>HTTP の通信</vt:lpstr>
      <vt:lpstr>よく勘違いしがちなこと</vt:lpstr>
      <vt:lpstr>良くある話: 遅延と帯域幅は違う!!!</vt:lpstr>
      <vt:lpstr>短い方が早い….</vt:lpstr>
      <vt:lpstr>Cloud Computing</vt:lpstr>
      <vt:lpstr>PowerPoint プレゼンテーション</vt:lpstr>
      <vt:lpstr>「ホスティング」と何が違うの?</vt:lpstr>
      <vt:lpstr>「ホスティング」と何が違うの?</vt:lpstr>
      <vt:lpstr>管理責任の境界線</vt:lpstr>
      <vt:lpstr>PowerPoint プレゼンテーション</vt:lpstr>
      <vt:lpstr>Azure as Cloud OS</vt:lpstr>
      <vt:lpstr>量子コンピューター</vt:lpstr>
      <vt:lpstr>PowerPoint プレゼンテーション</vt:lpstr>
      <vt:lpstr>まとめ</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2019-09-26T07:00:44Z</dcterms:created>
  <dcterms:modified xsi:type="dcterms:W3CDTF">2019-10-10T07:07:38Z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2019-09-26T07:00:50.5601276Z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5f8d1bbb-73a3-439e-ae99-4839375165bf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